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57" r:id="rId3"/>
    <p:sldId id="259" r:id="rId4"/>
    <p:sldId id="264" r:id="rId5"/>
    <p:sldId id="260" r:id="rId6"/>
    <p:sldId id="261" r:id="rId7"/>
    <p:sldId id="262" r:id="rId8"/>
    <p:sldId id="263"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440"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6EE82A-9B8F-4E90-89C9-0B0105FD9A6C}" type="datetimeFigureOut">
              <a:rPr lang="en-GB" smtClean="0"/>
              <a:t>27/11/2012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FC2E1B-FCCB-47EB-BA09-0E9A08BB9DC7}" type="slidenum">
              <a:rPr lang="en-GB" smtClean="0"/>
              <a:t>‹#›</a:t>
            </a:fld>
            <a:endParaRPr lang="en-GB"/>
          </a:p>
        </p:txBody>
      </p:sp>
    </p:spTree>
    <p:extLst>
      <p:ext uri="{BB962C8B-B14F-4D97-AF65-F5344CB8AC3E}">
        <p14:creationId xmlns:p14="http://schemas.microsoft.com/office/powerpoint/2010/main" val="35567238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908A1D3-FB4A-496B-B290-0ED2786916A1}" type="slidenum">
              <a:rPr lang="en-GB" smtClean="0"/>
              <a:pPr eaLnBrk="1" hangingPunct="1"/>
              <a:t>2</a:t>
            </a:fld>
            <a:endParaRPr lang="en-GB" smtClean="0"/>
          </a:p>
        </p:txBody>
      </p:sp>
      <p:sp>
        <p:nvSpPr>
          <p:cNvPr id="32771" name="Rectangle 2"/>
          <p:cNvSpPr>
            <a:spLocks noRo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smtClean="0"/>
              <a:t>Starter continued: brief look at the different shapes that volcanoes can have. 1 minute.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1A9C5D8-5D08-40C8-AA24-35C3B5A73AF4}" type="slidenum">
              <a:rPr lang="en-GB" smtClean="0"/>
              <a:pPr eaLnBrk="1" hangingPunct="1"/>
              <a:t>3</a:t>
            </a:fld>
            <a:endParaRPr lang="en-GB" smtClean="0"/>
          </a:p>
        </p:txBody>
      </p:sp>
      <p:sp>
        <p:nvSpPr>
          <p:cNvPr id="34819" name="Rectangle 2"/>
          <p:cNvSpPr>
            <a:spLocks noRo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smtClean="0"/>
              <a:t>Note down the key words for today’s lesson onto the key word page from the start of the unit. 3 minutes.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7FD5407-1DD9-49D6-AB96-9DC751BD46BB}" type="slidenum">
              <a:rPr lang="en-GB" smtClean="0"/>
              <a:pPr eaLnBrk="1" hangingPunct="1"/>
              <a:t>4</a:t>
            </a:fld>
            <a:endParaRPr lang="en-GB" smtClean="0"/>
          </a:p>
        </p:txBody>
      </p:sp>
      <p:sp>
        <p:nvSpPr>
          <p:cNvPr id="35843" name="Rectangle 2"/>
          <p:cNvSpPr>
            <a:spLocks noRo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smtClean="0"/>
              <a:t>What is a volcano? A brief explanation for the class to gain some understanding of a volcano. 1 minute.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A3BD88A-BD7C-4D86-9E74-8E1BAA5A95F0}" type="slidenum">
              <a:rPr lang="en-GB" smtClean="0"/>
              <a:pPr eaLnBrk="1" hangingPunct="1"/>
              <a:t>9</a:t>
            </a:fld>
            <a:endParaRPr lang="en-GB" smtClean="0"/>
          </a:p>
        </p:txBody>
      </p:sp>
      <p:sp>
        <p:nvSpPr>
          <p:cNvPr id="36867" name="Rectangle 2"/>
          <p:cNvSpPr>
            <a:spLocks noRo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smtClean="0"/>
              <a:t>The structure of a volcano. Go over the diagram with the class explaining each label as it appears. Class need to listen carefully to the information. 5 minutes.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498B514-06B0-416D-AB6D-56A4C261FC08}" type="slidenum">
              <a:rPr lang="en-GB" smtClean="0"/>
              <a:pPr eaLnBrk="1" hangingPunct="1"/>
              <a:t>10</a:t>
            </a:fld>
            <a:endParaRPr lang="en-GB" smtClean="0"/>
          </a:p>
        </p:txBody>
      </p:sp>
      <p:sp>
        <p:nvSpPr>
          <p:cNvPr id="37891" name="Rectangle 2"/>
          <p:cNvSpPr>
            <a:spLocks noRo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smtClean="0"/>
              <a:t>Main activities: students need to label the diagram with the key words they have learnt. Some of the main key words need to have the definitions written down so that the student can learn some of them in more detail. 10 minutes. Extension: thinking exercise from page 119.</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585D092-1D7D-4B5D-9A4A-A972EAB8B4BC}" type="slidenum">
              <a:rPr lang="en-GB" smtClean="0"/>
              <a:pPr eaLnBrk="1" hangingPunct="1"/>
              <a:t>12</a:t>
            </a:fld>
            <a:endParaRPr lang="en-GB" smtClean="0"/>
          </a:p>
        </p:txBody>
      </p:sp>
      <p:sp>
        <p:nvSpPr>
          <p:cNvPr id="38915" name="Rectangle 2"/>
          <p:cNvSpPr>
            <a:spLocks noRo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smtClean="0"/>
              <a:t>Activity to gain better understanding of the key terms. May be missed and saved for next lesson of time is running short.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60E3532-4907-4D59-91E5-CCB066BA6027}" type="datetimeFigureOut">
              <a:rPr lang="en-GB" smtClean="0"/>
              <a:t>27/11/2012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E288A25-E753-45E8-87F0-30858CBE9FDC}" type="slidenum">
              <a:rPr lang="en-GB" smtClean="0"/>
              <a:t>‹#›</a:t>
            </a:fld>
            <a:endParaRPr lang="en-GB"/>
          </a:p>
        </p:txBody>
      </p:sp>
    </p:spTree>
    <p:extLst>
      <p:ext uri="{BB962C8B-B14F-4D97-AF65-F5344CB8AC3E}">
        <p14:creationId xmlns:p14="http://schemas.microsoft.com/office/powerpoint/2010/main" val="28515858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60E3532-4907-4D59-91E5-CCB066BA6027}" type="datetimeFigureOut">
              <a:rPr lang="en-GB" smtClean="0"/>
              <a:t>27/11/2012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E288A25-E753-45E8-87F0-30858CBE9FDC}" type="slidenum">
              <a:rPr lang="en-GB" smtClean="0"/>
              <a:t>‹#›</a:t>
            </a:fld>
            <a:endParaRPr lang="en-GB"/>
          </a:p>
        </p:txBody>
      </p:sp>
    </p:spTree>
    <p:extLst>
      <p:ext uri="{BB962C8B-B14F-4D97-AF65-F5344CB8AC3E}">
        <p14:creationId xmlns:p14="http://schemas.microsoft.com/office/powerpoint/2010/main" val="33607636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60E3532-4907-4D59-91E5-CCB066BA6027}" type="datetimeFigureOut">
              <a:rPr lang="en-GB" smtClean="0"/>
              <a:t>27/11/2012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E288A25-E753-45E8-87F0-30858CBE9FDC}" type="slidenum">
              <a:rPr lang="en-GB" smtClean="0"/>
              <a:t>‹#›</a:t>
            </a:fld>
            <a:endParaRPr lang="en-GB"/>
          </a:p>
        </p:txBody>
      </p:sp>
    </p:spTree>
    <p:extLst>
      <p:ext uri="{BB962C8B-B14F-4D97-AF65-F5344CB8AC3E}">
        <p14:creationId xmlns:p14="http://schemas.microsoft.com/office/powerpoint/2010/main" val="29263817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24"/>
          <p:cNvSpPr>
            <a:spLocks noGrp="1" noChangeArrowheads="1"/>
          </p:cNvSpPr>
          <p:nvPr>
            <p:ph type="dt" sz="half" idx="10"/>
          </p:nvPr>
        </p:nvSpPr>
        <p:spPr>
          <a:ln/>
        </p:spPr>
        <p:txBody>
          <a:bodyPr/>
          <a:lstStyle>
            <a:lvl1pPr>
              <a:defRPr/>
            </a:lvl1pPr>
          </a:lstStyle>
          <a:p>
            <a:pPr>
              <a:defRPr/>
            </a:pPr>
            <a:endParaRPr lang="en-GB"/>
          </a:p>
        </p:txBody>
      </p:sp>
      <p:sp>
        <p:nvSpPr>
          <p:cNvPr id="6" name="Rectangle 25"/>
          <p:cNvSpPr>
            <a:spLocks noGrp="1" noChangeArrowheads="1"/>
          </p:cNvSpPr>
          <p:nvPr>
            <p:ph type="ftr" sz="quarter" idx="11"/>
          </p:nvPr>
        </p:nvSpPr>
        <p:spPr>
          <a:ln/>
        </p:spPr>
        <p:txBody>
          <a:bodyPr/>
          <a:lstStyle>
            <a:lvl1pPr>
              <a:defRPr/>
            </a:lvl1pPr>
          </a:lstStyle>
          <a:p>
            <a:pPr>
              <a:defRPr/>
            </a:pPr>
            <a:endParaRPr lang="en-GB"/>
          </a:p>
        </p:txBody>
      </p:sp>
      <p:sp>
        <p:nvSpPr>
          <p:cNvPr id="7" name="Rectangle 26"/>
          <p:cNvSpPr>
            <a:spLocks noGrp="1" noChangeArrowheads="1"/>
          </p:cNvSpPr>
          <p:nvPr>
            <p:ph type="sldNum" sz="quarter" idx="12"/>
          </p:nvPr>
        </p:nvSpPr>
        <p:spPr>
          <a:ln/>
        </p:spPr>
        <p:txBody>
          <a:bodyPr/>
          <a:lstStyle>
            <a:lvl1pPr>
              <a:defRPr/>
            </a:lvl1pPr>
          </a:lstStyle>
          <a:p>
            <a:pPr>
              <a:defRPr/>
            </a:pPr>
            <a:fld id="{C4A9D9F5-7614-402C-92E1-98CDD1BCA341}" type="slidenum">
              <a:rPr lang="en-GB"/>
              <a:pPr>
                <a:defRPr/>
              </a:pPr>
              <a:t>‹#›</a:t>
            </a:fld>
            <a:endParaRPr lang="en-GB"/>
          </a:p>
        </p:txBody>
      </p:sp>
    </p:spTree>
    <p:extLst>
      <p:ext uri="{BB962C8B-B14F-4D97-AF65-F5344CB8AC3E}">
        <p14:creationId xmlns:p14="http://schemas.microsoft.com/office/powerpoint/2010/main" val="2403217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60E3532-4907-4D59-91E5-CCB066BA6027}" type="datetimeFigureOut">
              <a:rPr lang="en-GB" smtClean="0"/>
              <a:t>27/11/2012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E288A25-E753-45E8-87F0-30858CBE9FDC}" type="slidenum">
              <a:rPr lang="en-GB" smtClean="0"/>
              <a:t>‹#›</a:t>
            </a:fld>
            <a:endParaRPr lang="en-GB"/>
          </a:p>
        </p:txBody>
      </p:sp>
    </p:spTree>
    <p:extLst>
      <p:ext uri="{BB962C8B-B14F-4D97-AF65-F5344CB8AC3E}">
        <p14:creationId xmlns:p14="http://schemas.microsoft.com/office/powerpoint/2010/main" val="21401473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60E3532-4907-4D59-91E5-CCB066BA6027}" type="datetimeFigureOut">
              <a:rPr lang="en-GB" smtClean="0"/>
              <a:t>27/11/2012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E288A25-E753-45E8-87F0-30858CBE9FDC}" type="slidenum">
              <a:rPr lang="en-GB" smtClean="0"/>
              <a:t>‹#›</a:t>
            </a:fld>
            <a:endParaRPr lang="en-GB"/>
          </a:p>
        </p:txBody>
      </p:sp>
    </p:spTree>
    <p:extLst>
      <p:ext uri="{BB962C8B-B14F-4D97-AF65-F5344CB8AC3E}">
        <p14:creationId xmlns:p14="http://schemas.microsoft.com/office/powerpoint/2010/main" val="1173898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60E3532-4907-4D59-91E5-CCB066BA6027}" type="datetimeFigureOut">
              <a:rPr lang="en-GB" smtClean="0"/>
              <a:t>27/11/2012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E288A25-E753-45E8-87F0-30858CBE9FDC}" type="slidenum">
              <a:rPr lang="en-GB" smtClean="0"/>
              <a:t>‹#›</a:t>
            </a:fld>
            <a:endParaRPr lang="en-GB"/>
          </a:p>
        </p:txBody>
      </p:sp>
    </p:spTree>
    <p:extLst>
      <p:ext uri="{BB962C8B-B14F-4D97-AF65-F5344CB8AC3E}">
        <p14:creationId xmlns:p14="http://schemas.microsoft.com/office/powerpoint/2010/main" val="4002278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60E3532-4907-4D59-91E5-CCB066BA6027}" type="datetimeFigureOut">
              <a:rPr lang="en-GB" smtClean="0"/>
              <a:t>27/11/2012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E288A25-E753-45E8-87F0-30858CBE9FDC}" type="slidenum">
              <a:rPr lang="en-GB" smtClean="0"/>
              <a:t>‹#›</a:t>
            </a:fld>
            <a:endParaRPr lang="en-GB"/>
          </a:p>
        </p:txBody>
      </p:sp>
    </p:spTree>
    <p:extLst>
      <p:ext uri="{BB962C8B-B14F-4D97-AF65-F5344CB8AC3E}">
        <p14:creationId xmlns:p14="http://schemas.microsoft.com/office/powerpoint/2010/main" val="2864552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60E3532-4907-4D59-91E5-CCB066BA6027}" type="datetimeFigureOut">
              <a:rPr lang="en-GB" smtClean="0"/>
              <a:t>27/11/2012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E288A25-E753-45E8-87F0-30858CBE9FDC}" type="slidenum">
              <a:rPr lang="en-GB" smtClean="0"/>
              <a:t>‹#›</a:t>
            </a:fld>
            <a:endParaRPr lang="en-GB"/>
          </a:p>
        </p:txBody>
      </p:sp>
    </p:spTree>
    <p:extLst>
      <p:ext uri="{BB962C8B-B14F-4D97-AF65-F5344CB8AC3E}">
        <p14:creationId xmlns:p14="http://schemas.microsoft.com/office/powerpoint/2010/main" val="3940031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0E3532-4907-4D59-91E5-CCB066BA6027}" type="datetimeFigureOut">
              <a:rPr lang="en-GB" smtClean="0"/>
              <a:t>27/11/2012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E288A25-E753-45E8-87F0-30858CBE9FDC}" type="slidenum">
              <a:rPr lang="en-GB" smtClean="0"/>
              <a:t>‹#›</a:t>
            </a:fld>
            <a:endParaRPr lang="en-GB"/>
          </a:p>
        </p:txBody>
      </p:sp>
    </p:spTree>
    <p:extLst>
      <p:ext uri="{BB962C8B-B14F-4D97-AF65-F5344CB8AC3E}">
        <p14:creationId xmlns:p14="http://schemas.microsoft.com/office/powerpoint/2010/main" val="22310631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0E3532-4907-4D59-91E5-CCB066BA6027}" type="datetimeFigureOut">
              <a:rPr lang="en-GB" smtClean="0"/>
              <a:t>27/11/2012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E288A25-E753-45E8-87F0-30858CBE9FDC}" type="slidenum">
              <a:rPr lang="en-GB" smtClean="0"/>
              <a:t>‹#›</a:t>
            </a:fld>
            <a:endParaRPr lang="en-GB"/>
          </a:p>
        </p:txBody>
      </p:sp>
    </p:spTree>
    <p:extLst>
      <p:ext uri="{BB962C8B-B14F-4D97-AF65-F5344CB8AC3E}">
        <p14:creationId xmlns:p14="http://schemas.microsoft.com/office/powerpoint/2010/main" val="11579317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0E3532-4907-4D59-91E5-CCB066BA6027}" type="datetimeFigureOut">
              <a:rPr lang="en-GB" smtClean="0"/>
              <a:t>27/11/2012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E288A25-E753-45E8-87F0-30858CBE9FDC}" type="slidenum">
              <a:rPr lang="en-GB" smtClean="0"/>
              <a:t>‹#›</a:t>
            </a:fld>
            <a:endParaRPr lang="en-GB"/>
          </a:p>
        </p:txBody>
      </p:sp>
    </p:spTree>
    <p:extLst>
      <p:ext uri="{BB962C8B-B14F-4D97-AF65-F5344CB8AC3E}">
        <p14:creationId xmlns:p14="http://schemas.microsoft.com/office/powerpoint/2010/main" val="30175829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0E3532-4907-4D59-91E5-CCB066BA6027}" type="datetimeFigureOut">
              <a:rPr lang="en-GB" smtClean="0"/>
              <a:t>27/11/2012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288A25-E753-45E8-87F0-30858CBE9FDC}" type="slidenum">
              <a:rPr lang="en-GB" smtClean="0"/>
              <a:t>‹#›</a:t>
            </a:fld>
            <a:endParaRPr lang="en-GB"/>
          </a:p>
        </p:txBody>
      </p:sp>
    </p:spTree>
    <p:extLst>
      <p:ext uri="{BB962C8B-B14F-4D97-AF65-F5344CB8AC3E}">
        <p14:creationId xmlns:p14="http://schemas.microsoft.com/office/powerpoint/2010/main" val="19788173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13.wmf"/><Relationship Id="rId2" Type="http://schemas.openxmlformats.org/officeDocument/2006/relationships/slideLayout" Target="../slideLayouts/slideLayout12.xml"/><Relationship Id="rId1" Type="http://schemas.openxmlformats.org/officeDocument/2006/relationships/vmlDrawing" Target="../drawings/vmlDrawing6.vml"/><Relationship Id="rId6" Type="http://schemas.openxmlformats.org/officeDocument/2006/relationships/slide" Target="slide20.xml"/><Relationship Id="rId5" Type="http://schemas.openxmlformats.org/officeDocument/2006/relationships/image" Target="../media/image12.png"/><Relationship Id="rId4" Type="http://schemas.openxmlformats.org/officeDocument/2006/relationships/oleObject" Target="../embeddings/oleObject6.bin"/></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vmlDrawing" Target="../drawings/vmlDrawing5.vml"/><Relationship Id="rId5" Type="http://schemas.openxmlformats.org/officeDocument/2006/relationships/image" Target="../media/image12.png"/><Relationship Id="rId4" Type="http://schemas.openxmlformats.org/officeDocument/2006/relationships/oleObject" Target="../embeddings/oleObject5.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79388" y="188913"/>
            <a:ext cx="7128916" cy="3311525"/>
          </a:xfrm>
          <a:prstGeom prst="rect">
            <a:avLst/>
          </a:prstGeom>
          <a:solidFill>
            <a:srgbClr val="00B0F0"/>
          </a:solidFill>
          <a:ln w="50800">
            <a:solidFill>
              <a:srgbClr val="0070C0"/>
            </a:solidFill>
            <a:miter lim="800000"/>
            <a:headEnd/>
            <a:tailEnd/>
          </a:ln>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GB" sz="6700" b="1" dirty="0" smtClean="0">
                <a:solidFill>
                  <a:schemeClr val="bg1"/>
                </a:solidFill>
                <a:latin typeface="Hobo Std" pitchFamily="50" charset="0"/>
              </a:rPr>
              <a:t>Structure of a volcano</a:t>
            </a:r>
            <a:r>
              <a:rPr lang="en-GB" sz="6000" b="1" dirty="0" smtClean="0">
                <a:solidFill>
                  <a:schemeClr val="bg1"/>
                </a:solidFill>
                <a:latin typeface="Hobo Std" pitchFamily="50" charset="0"/>
              </a:rPr>
              <a:t/>
            </a:r>
            <a:br>
              <a:rPr lang="en-GB" sz="6000" b="1" dirty="0" smtClean="0">
                <a:solidFill>
                  <a:schemeClr val="bg1"/>
                </a:solidFill>
                <a:latin typeface="Hobo Std" pitchFamily="50" charset="0"/>
              </a:rPr>
            </a:br>
            <a:r>
              <a:rPr lang="en-GB" b="1" dirty="0" smtClean="0">
                <a:latin typeface="Hobo Std" pitchFamily="50" charset="0"/>
              </a:rPr>
              <a:t>Objective</a:t>
            </a:r>
            <a:r>
              <a:rPr lang="en-GB" sz="6000" b="1" dirty="0" smtClean="0">
                <a:solidFill>
                  <a:schemeClr val="bg1"/>
                </a:solidFill>
                <a:latin typeface="Hobo Std" pitchFamily="50" charset="0"/>
              </a:rPr>
              <a:t/>
            </a:r>
            <a:br>
              <a:rPr lang="en-GB" sz="6000" b="1" dirty="0" smtClean="0">
                <a:solidFill>
                  <a:schemeClr val="bg1"/>
                </a:solidFill>
                <a:latin typeface="Hobo Std" pitchFamily="50" charset="0"/>
              </a:rPr>
            </a:br>
            <a:r>
              <a:rPr lang="en-GB" sz="4000" b="1" dirty="0" smtClean="0">
                <a:latin typeface="Hobo Std" pitchFamily="50" charset="0"/>
              </a:rPr>
              <a:t>To </a:t>
            </a:r>
            <a:r>
              <a:rPr lang="en-GB" sz="3600" b="1" dirty="0" smtClean="0">
                <a:latin typeface="Hobo Std" pitchFamily="50" charset="0"/>
              </a:rPr>
              <a:t>learn about volcanoes </a:t>
            </a:r>
            <a:endParaRPr lang="en-GB" sz="3600" b="1" dirty="0">
              <a:latin typeface="Hobo Std" pitchFamily="50" charset="0"/>
            </a:endParaRPr>
          </a:p>
        </p:txBody>
      </p:sp>
      <p:sp>
        <p:nvSpPr>
          <p:cNvPr id="5" name="Subtitle 2"/>
          <p:cNvSpPr txBox="1">
            <a:spLocks/>
          </p:cNvSpPr>
          <p:nvPr/>
        </p:nvSpPr>
        <p:spPr>
          <a:xfrm>
            <a:off x="2707654" y="3645024"/>
            <a:ext cx="6372225" cy="3097213"/>
          </a:xfrm>
          <a:prstGeom prst="rect">
            <a:avLst/>
          </a:prstGeom>
          <a:ln w="50800">
            <a:solidFill>
              <a:srgbClr val="00B0F0"/>
            </a:solidFill>
            <a:prstDash val="dashDot"/>
            <a:miter lim="800000"/>
            <a:headEnd/>
            <a:tailEnd/>
          </a:ln>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GB" sz="3000" b="1" dirty="0" smtClean="0">
                <a:solidFill>
                  <a:srgbClr val="FF0000"/>
                </a:solidFill>
                <a:latin typeface="Hobo Std" pitchFamily="50" charset="0"/>
              </a:rPr>
              <a:t>MUST be able to understand how volcanoes form and why </a:t>
            </a:r>
          </a:p>
          <a:p>
            <a:r>
              <a:rPr lang="en-GB" sz="3000" b="1" dirty="0" smtClean="0">
                <a:solidFill>
                  <a:srgbClr val="FFC000"/>
                </a:solidFill>
                <a:latin typeface="Hobo Std" pitchFamily="50" charset="0"/>
              </a:rPr>
              <a:t>SHOULD be able to explain active, dormant and extinct volcanoes</a:t>
            </a:r>
          </a:p>
          <a:p>
            <a:r>
              <a:rPr lang="en-GB" sz="3000" b="1" dirty="0" smtClean="0">
                <a:solidFill>
                  <a:srgbClr val="00B050"/>
                </a:solidFill>
                <a:latin typeface="Hobo Std" pitchFamily="50" charset="0"/>
              </a:rPr>
              <a:t>COULD think examples of famous volcanoes and earthquakes</a:t>
            </a:r>
            <a:endParaRPr lang="en-GB" sz="3000" b="1" dirty="0">
              <a:solidFill>
                <a:srgbClr val="00B050"/>
              </a:solidFill>
              <a:latin typeface="Hobo Std" pitchFamily="50" charset="0"/>
            </a:endParaRPr>
          </a:p>
        </p:txBody>
      </p:sp>
      <p:pic>
        <p:nvPicPr>
          <p:cNvPr id="6" name="Picture 2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4365624"/>
            <a:ext cx="2390775" cy="191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2320" y="981075"/>
            <a:ext cx="1857375" cy="1455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2969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14" name="Object 4"/>
          <p:cNvGraphicFramePr>
            <a:graphicFrameLocks noChangeAspect="1"/>
          </p:cNvGraphicFramePr>
          <p:nvPr>
            <p:extLst>
              <p:ext uri="{D42A27DB-BD31-4B8C-83A1-F6EECF244321}">
                <p14:modId xmlns:p14="http://schemas.microsoft.com/office/powerpoint/2010/main" val="4172056475"/>
              </p:ext>
            </p:extLst>
          </p:nvPr>
        </p:nvGraphicFramePr>
        <p:xfrm>
          <a:off x="71438" y="80963"/>
          <a:ext cx="5976937" cy="4587875"/>
        </p:xfrm>
        <a:graphic>
          <a:graphicData uri="http://schemas.openxmlformats.org/presentationml/2006/ole">
            <mc:AlternateContent xmlns:mc="http://schemas.openxmlformats.org/markup-compatibility/2006">
              <mc:Choice xmlns:v="urn:schemas-microsoft-com:vml" Requires="v">
                <p:oleObj spid="_x0000_s6146" name="Bitmap Image" r:id="rId4" imgW="5315692" imgH="3914286" progId="Paint.Picture">
                  <p:embed/>
                </p:oleObj>
              </mc:Choice>
              <mc:Fallback>
                <p:oleObj name="Bitmap Image" r:id="rId4" imgW="5315692" imgH="3914286"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r="4073"/>
                      <a:stretch>
                        <a:fillRect/>
                      </a:stretch>
                    </p:blipFill>
                    <p:spPr bwMode="auto">
                      <a:xfrm>
                        <a:off x="71438" y="80963"/>
                        <a:ext cx="5976937" cy="458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3315" name="Group 5"/>
          <p:cNvGrpSpPr>
            <a:grpSpLocks/>
          </p:cNvGrpSpPr>
          <p:nvPr/>
        </p:nvGrpSpPr>
        <p:grpSpPr bwMode="auto">
          <a:xfrm>
            <a:off x="107950" y="3429000"/>
            <a:ext cx="2808288" cy="865188"/>
            <a:chOff x="839" y="3475"/>
            <a:chExt cx="1769" cy="545"/>
          </a:xfrm>
        </p:grpSpPr>
        <p:sp>
          <p:nvSpPr>
            <p:cNvPr id="13356" name="Text Box 6"/>
            <p:cNvSpPr txBox="1">
              <a:spLocks noChangeArrowheads="1"/>
            </p:cNvSpPr>
            <p:nvPr/>
          </p:nvSpPr>
          <p:spPr bwMode="auto">
            <a:xfrm>
              <a:off x="839" y="3475"/>
              <a:ext cx="1224" cy="407"/>
            </a:xfrm>
            <a:prstGeom prst="rect">
              <a:avLst/>
            </a:prstGeom>
            <a:solidFill>
              <a:schemeClr val="tx2"/>
            </a:solidFill>
            <a:ln w="38100">
              <a:solidFill>
                <a:srgbClr val="000000"/>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b="1" dirty="0">
                  <a:solidFill>
                    <a:schemeClr val="bg1"/>
                  </a:solidFill>
                  <a:latin typeface="Hobo Std" pitchFamily="50" charset="0"/>
                </a:rPr>
                <a:t>Magma chamber </a:t>
              </a:r>
            </a:p>
          </p:txBody>
        </p:sp>
        <p:sp>
          <p:nvSpPr>
            <p:cNvPr id="13357" name="Line 7"/>
            <p:cNvSpPr>
              <a:spLocks noChangeShapeType="1"/>
            </p:cNvSpPr>
            <p:nvPr/>
          </p:nvSpPr>
          <p:spPr bwMode="auto">
            <a:xfrm>
              <a:off x="2064" y="3702"/>
              <a:ext cx="544" cy="318"/>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b="1">
                <a:solidFill>
                  <a:schemeClr val="bg1"/>
                </a:solidFill>
                <a:latin typeface="Hobo Std" pitchFamily="50" charset="0"/>
              </a:endParaRPr>
            </a:p>
          </p:txBody>
        </p:sp>
      </p:grpSp>
      <p:grpSp>
        <p:nvGrpSpPr>
          <p:cNvPr id="13316" name="Group 16"/>
          <p:cNvGrpSpPr>
            <a:grpSpLocks/>
          </p:cNvGrpSpPr>
          <p:nvPr/>
        </p:nvGrpSpPr>
        <p:grpSpPr bwMode="auto">
          <a:xfrm>
            <a:off x="3059113" y="2708275"/>
            <a:ext cx="2016125" cy="720725"/>
            <a:chOff x="2880" y="2296"/>
            <a:chExt cx="1270" cy="454"/>
          </a:xfrm>
        </p:grpSpPr>
        <p:sp>
          <p:nvSpPr>
            <p:cNvPr id="13354" name="Text Box 17"/>
            <p:cNvSpPr txBox="1">
              <a:spLocks noChangeArrowheads="1"/>
            </p:cNvSpPr>
            <p:nvPr/>
          </p:nvSpPr>
          <p:spPr bwMode="auto">
            <a:xfrm>
              <a:off x="3334" y="2296"/>
              <a:ext cx="816" cy="233"/>
            </a:xfrm>
            <a:prstGeom prst="rect">
              <a:avLst/>
            </a:prstGeom>
            <a:solidFill>
              <a:schemeClr val="tx1"/>
            </a:solidFill>
            <a:ln w="38100">
              <a:solidFill>
                <a:srgbClr val="000000"/>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b="1">
                  <a:solidFill>
                    <a:schemeClr val="bg1"/>
                  </a:solidFill>
                  <a:latin typeface="Hobo Std" pitchFamily="50" charset="0"/>
                </a:rPr>
                <a:t>Main vent</a:t>
              </a:r>
            </a:p>
          </p:txBody>
        </p:sp>
        <p:sp>
          <p:nvSpPr>
            <p:cNvPr id="13355" name="Line 18"/>
            <p:cNvSpPr>
              <a:spLocks noChangeShapeType="1"/>
            </p:cNvSpPr>
            <p:nvPr/>
          </p:nvSpPr>
          <p:spPr bwMode="auto">
            <a:xfrm flipH="1">
              <a:off x="2880" y="2568"/>
              <a:ext cx="454" cy="182"/>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b="1">
                <a:solidFill>
                  <a:schemeClr val="bg1"/>
                </a:solidFill>
                <a:latin typeface="Hobo Std" pitchFamily="50" charset="0"/>
              </a:endParaRPr>
            </a:p>
          </p:txBody>
        </p:sp>
      </p:grpSp>
      <p:grpSp>
        <p:nvGrpSpPr>
          <p:cNvPr id="13317" name="Group 19"/>
          <p:cNvGrpSpPr>
            <a:grpSpLocks/>
          </p:cNvGrpSpPr>
          <p:nvPr/>
        </p:nvGrpSpPr>
        <p:grpSpPr bwMode="auto">
          <a:xfrm>
            <a:off x="3276600" y="476250"/>
            <a:ext cx="2089150" cy="647700"/>
            <a:chOff x="3016" y="572"/>
            <a:chExt cx="1724" cy="590"/>
          </a:xfrm>
        </p:grpSpPr>
        <p:sp>
          <p:nvSpPr>
            <p:cNvPr id="13352" name="Line 20"/>
            <p:cNvSpPr>
              <a:spLocks noChangeShapeType="1"/>
            </p:cNvSpPr>
            <p:nvPr/>
          </p:nvSpPr>
          <p:spPr bwMode="auto">
            <a:xfrm flipH="1">
              <a:off x="3016" y="799"/>
              <a:ext cx="998" cy="363"/>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b="1">
                <a:solidFill>
                  <a:schemeClr val="bg1"/>
                </a:solidFill>
                <a:latin typeface="Hobo Std" pitchFamily="50" charset="0"/>
              </a:endParaRPr>
            </a:p>
          </p:txBody>
        </p:sp>
        <p:sp>
          <p:nvSpPr>
            <p:cNvPr id="13353" name="Text Box 21"/>
            <p:cNvSpPr txBox="1">
              <a:spLocks noChangeArrowheads="1"/>
            </p:cNvSpPr>
            <p:nvPr/>
          </p:nvSpPr>
          <p:spPr bwMode="auto">
            <a:xfrm>
              <a:off x="4014" y="572"/>
              <a:ext cx="726" cy="336"/>
            </a:xfrm>
            <a:prstGeom prst="rect">
              <a:avLst/>
            </a:prstGeom>
            <a:solidFill>
              <a:schemeClr val="tx1"/>
            </a:solidFill>
            <a:ln w="38100">
              <a:solidFill>
                <a:srgbClr val="000000"/>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b="1">
                  <a:solidFill>
                    <a:schemeClr val="bg1"/>
                  </a:solidFill>
                  <a:latin typeface="Hobo Std" pitchFamily="50" charset="0"/>
                </a:rPr>
                <a:t>crater</a:t>
              </a:r>
            </a:p>
          </p:txBody>
        </p:sp>
      </p:grpSp>
      <p:sp>
        <p:nvSpPr>
          <p:cNvPr id="13318" name="Text Box 22"/>
          <p:cNvSpPr txBox="1">
            <a:spLocks noChangeArrowheads="1"/>
          </p:cNvSpPr>
          <p:nvPr/>
        </p:nvSpPr>
        <p:spPr bwMode="auto">
          <a:xfrm>
            <a:off x="2195513" y="115888"/>
            <a:ext cx="1728787" cy="646331"/>
          </a:xfrm>
          <a:prstGeom prst="rect">
            <a:avLst/>
          </a:prstGeom>
          <a:solidFill>
            <a:schemeClr val="tx1"/>
          </a:solidFill>
          <a:ln w="38100">
            <a:solidFill>
              <a:srgbClr val="000000"/>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b="1">
                <a:solidFill>
                  <a:schemeClr val="bg1"/>
                </a:solidFill>
                <a:latin typeface="Hobo Std" pitchFamily="50" charset="0"/>
              </a:rPr>
              <a:t>Gas, ash, dust</a:t>
            </a:r>
          </a:p>
        </p:txBody>
      </p:sp>
      <p:grpSp>
        <p:nvGrpSpPr>
          <p:cNvPr id="13319" name="Group 23"/>
          <p:cNvGrpSpPr>
            <a:grpSpLocks/>
          </p:cNvGrpSpPr>
          <p:nvPr/>
        </p:nvGrpSpPr>
        <p:grpSpPr bwMode="auto">
          <a:xfrm>
            <a:off x="4211638" y="1052513"/>
            <a:ext cx="1584325" cy="576262"/>
            <a:chOff x="3969" y="1253"/>
            <a:chExt cx="998" cy="363"/>
          </a:xfrm>
        </p:grpSpPr>
        <p:sp>
          <p:nvSpPr>
            <p:cNvPr id="13350" name="Text Box 24"/>
            <p:cNvSpPr txBox="1">
              <a:spLocks noChangeArrowheads="1"/>
            </p:cNvSpPr>
            <p:nvPr/>
          </p:nvSpPr>
          <p:spPr bwMode="auto">
            <a:xfrm>
              <a:off x="4468" y="1253"/>
              <a:ext cx="499" cy="233"/>
            </a:xfrm>
            <a:prstGeom prst="rect">
              <a:avLst/>
            </a:prstGeom>
            <a:solidFill>
              <a:schemeClr val="tx1"/>
            </a:solidFill>
            <a:ln w="38100">
              <a:solidFill>
                <a:srgbClr val="000000"/>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b="1">
                  <a:solidFill>
                    <a:schemeClr val="bg1"/>
                  </a:solidFill>
                  <a:latin typeface="Hobo Std" pitchFamily="50" charset="0"/>
                </a:rPr>
                <a:t>Lava</a:t>
              </a:r>
            </a:p>
          </p:txBody>
        </p:sp>
        <p:sp>
          <p:nvSpPr>
            <p:cNvPr id="13351" name="Line 25"/>
            <p:cNvSpPr>
              <a:spLocks noChangeShapeType="1"/>
            </p:cNvSpPr>
            <p:nvPr/>
          </p:nvSpPr>
          <p:spPr bwMode="auto">
            <a:xfrm flipH="1">
              <a:off x="3969" y="1480"/>
              <a:ext cx="499" cy="136"/>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b="1">
                <a:solidFill>
                  <a:schemeClr val="bg1"/>
                </a:solidFill>
                <a:latin typeface="Hobo Std" pitchFamily="50" charset="0"/>
              </a:endParaRPr>
            </a:p>
          </p:txBody>
        </p:sp>
      </p:grpSp>
      <p:grpSp>
        <p:nvGrpSpPr>
          <p:cNvPr id="13320" name="Group 26"/>
          <p:cNvGrpSpPr>
            <a:grpSpLocks/>
          </p:cNvGrpSpPr>
          <p:nvPr/>
        </p:nvGrpSpPr>
        <p:grpSpPr bwMode="auto">
          <a:xfrm>
            <a:off x="-36513" y="765175"/>
            <a:ext cx="2087563" cy="792163"/>
            <a:chOff x="521" y="1117"/>
            <a:chExt cx="1452" cy="408"/>
          </a:xfrm>
        </p:grpSpPr>
        <p:sp>
          <p:nvSpPr>
            <p:cNvPr id="13348" name="Text Box 27"/>
            <p:cNvSpPr txBox="1">
              <a:spLocks noChangeArrowheads="1"/>
            </p:cNvSpPr>
            <p:nvPr/>
          </p:nvSpPr>
          <p:spPr bwMode="auto">
            <a:xfrm>
              <a:off x="521" y="1117"/>
              <a:ext cx="1270" cy="333"/>
            </a:xfrm>
            <a:prstGeom prst="rect">
              <a:avLst/>
            </a:prstGeom>
            <a:solidFill>
              <a:schemeClr val="tx1"/>
            </a:solidFill>
            <a:ln w="38100">
              <a:solidFill>
                <a:srgbClr val="000000"/>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b="1">
                  <a:solidFill>
                    <a:schemeClr val="bg1"/>
                  </a:solidFill>
                  <a:latin typeface="Hobo Std" pitchFamily="50" charset="0"/>
                </a:rPr>
                <a:t>Secondary cone</a:t>
              </a:r>
            </a:p>
          </p:txBody>
        </p:sp>
        <p:sp>
          <p:nvSpPr>
            <p:cNvPr id="13349" name="Line 28"/>
            <p:cNvSpPr>
              <a:spLocks noChangeShapeType="1"/>
            </p:cNvSpPr>
            <p:nvPr/>
          </p:nvSpPr>
          <p:spPr bwMode="auto">
            <a:xfrm>
              <a:off x="1791" y="1344"/>
              <a:ext cx="182" cy="181"/>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b="1">
                <a:solidFill>
                  <a:schemeClr val="bg1"/>
                </a:solidFill>
                <a:latin typeface="Hobo Std" pitchFamily="50" charset="0"/>
              </a:endParaRPr>
            </a:p>
          </p:txBody>
        </p:sp>
      </p:grpSp>
      <p:grpSp>
        <p:nvGrpSpPr>
          <p:cNvPr id="13321" name="Group 29"/>
          <p:cNvGrpSpPr>
            <a:grpSpLocks/>
          </p:cNvGrpSpPr>
          <p:nvPr/>
        </p:nvGrpSpPr>
        <p:grpSpPr bwMode="auto">
          <a:xfrm>
            <a:off x="-36513" y="1628775"/>
            <a:ext cx="2268538" cy="1223963"/>
            <a:chOff x="0" y="1661"/>
            <a:chExt cx="1429" cy="771"/>
          </a:xfrm>
        </p:grpSpPr>
        <p:sp>
          <p:nvSpPr>
            <p:cNvPr id="13345" name="Text Box 30"/>
            <p:cNvSpPr txBox="1">
              <a:spLocks noChangeArrowheads="1"/>
            </p:cNvSpPr>
            <p:nvPr/>
          </p:nvSpPr>
          <p:spPr bwMode="auto">
            <a:xfrm>
              <a:off x="0" y="1661"/>
              <a:ext cx="1043" cy="407"/>
            </a:xfrm>
            <a:prstGeom prst="rect">
              <a:avLst/>
            </a:prstGeom>
            <a:solidFill>
              <a:schemeClr val="tx1"/>
            </a:solidFill>
            <a:ln w="38100">
              <a:solidFill>
                <a:srgbClr val="000000"/>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b="1" dirty="0">
                  <a:solidFill>
                    <a:schemeClr val="bg1"/>
                  </a:solidFill>
                  <a:latin typeface="Hobo Std" pitchFamily="50" charset="0"/>
                </a:rPr>
                <a:t>Layers of ash and lava</a:t>
              </a:r>
            </a:p>
          </p:txBody>
        </p:sp>
        <p:sp>
          <p:nvSpPr>
            <p:cNvPr id="13346" name="Line 31"/>
            <p:cNvSpPr>
              <a:spLocks noChangeShapeType="1"/>
            </p:cNvSpPr>
            <p:nvPr/>
          </p:nvSpPr>
          <p:spPr bwMode="auto">
            <a:xfrm>
              <a:off x="1020" y="2069"/>
              <a:ext cx="91" cy="363"/>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b="1">
                <a:solidFill>
                  <a:schemeClr val="bg1"/>
                </a:solidFill>
                <a:latin typeface="Hobo Std" pitchFamily="50" charset="0"/>
              </a:endParaRPr>
            </a:p>
          </p:txBody>
        </p:sp>
        <p:sp>
          <p:nvSpPr>
            <p:cNvPr id="13347" name="Line 32"/>
            <p:cNvSpPr>
              <a:spLocks noChangeShapeType="1"/>
            </p:cNvSpPr>
            <p:nvPr/>
          </p:nvSpPr>
          <p:spPr bwMode="auto">
            <a:xfrm>
              <a:off x="1020" y="2069"/>
              <a:ext cx="409" cy="363"/>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b="1">
                <a:solidFill>
                  <a:schemeClr val="bg1"/>
                </a:solidFill>
                <a:latin typeface="Hobo Std" pitchFamily="50" charset="0"/>
              </a:endParaRPr>
            </a:p>
          </p:txBody>
        </p:sp>
      </p:grpSp>
      <p:sp>
        <p:nvSpPr>
          <p:cNvPr id="13322" name="Oval 33"/>
          <p:cNvSpPr>
            <a:spLocks noChangeArrowheads="1"/>
          </p:cNvSpPr>
          <p:nvPr/>
        </p:nvSpPr>
        <p:spPr bwMode="auto">
          <a:xfrm>
            <a:off x="2987675" y="620713"/>
            <a:ext cx="71438" cy="71437"/>
          </a:xfrm>
          <a:prstGeom prst="ellipse">
            <a:avLst/>
          </a:prstGeom>
          <a:solidFill>
            <a:srgbClr val="000000"/>
          </a:solidFill>
          <a:ln w="9525">
            <a:solidFill>
              <a:srgbClr val="000000"/>
            </a:solidFill>
            <a:round/>
            <a:headEnd/>
            <a:tailEnd/>
          </a:ln>
        </p:spPr>
        <p:txBody>
          <a:bodyPr wrap="none" anchor="ctr"/>
          <a:lstStyle/>
          <a:p>
            <a:endParaRPr lang="en-US" b="1">
              <a:latin typeface="Hobo Std" pitchFamily="50" charset="0"/>
            </a:endParaRPr>
          </a:p>
        </p:txBody>
      </p:sp>
      <p:sp>
        <p:nvSpPr>
          <p:cNvPr id="13323" name="Oval 34"/>
          <p:cNvSpPr>
            <a:spLocks noChangeArrowheads="1"/>
          </p:cNvSpPr>
          <p:nvPr/>
        </p:nvSpPr>
        <p:spPr bwMode="auto">
          <a:xfrm>
            <a:off x="2916238" y="981075"/>
            <a:ext cx="71437" cy="71438"/>
          </a:xfrm>
          <a:prstGeom prst="ellipse">
            <a:avLst/>
          </a:prstGeom>
          <a:solidFill>
            <a:srgbClr val="000000"/>
          </a:solidFill>
          <a:ln w="9525">
            <a:solidFill>
              <a:srgbClr val="000000"/>
            </a:solidFill>
            <a:round/>
            <a:headEnd/>
            <a:tailEnd/>
          </a:ln>
        </p:spPr>
        <p:txBody>
          <a:bodyPr wrap="none" anchor="ctr"/>
          <a:lstStyle/>
          <a:p>
            <a:endParaRPr lang="en-US" b="1">
              <a:latin typeface="Hobo Std" pitchFamily="50" charset="0"/>
            </a:endParaRPr>
          </a:p>
        </p:txBody>
      </p:sp>
      <p:grpSp>
        <p:nvGrpSpPr>
          <p:cNvPr id="13324" name="Group 35"/>
          <p:cNvGrpSpPr>
            <a:grpSpLocks/>
          </p:cNvGrpSpPr>
          <p:nvPr/>
        </p:nvGrpSpPr>
        <p:grpSpPr bwMode="auto">
          <a:xfrm>
            <a:off x="1331913" y="333375"/>
            <a:ext cx="3168650" cy="647700"/>
            <a:chOff x="1610" y="346"/>
            <a:chExt cx="2177" cy="590"/>
          </a:xfrm>
        </p:grpSpPr>
        <p:sp>
          <p:nvSpPr>
            <p:cNvPr id="13332" name="Oval 36"/>
            <p:cNvSpPr>
              <a:spLocks noChangeArrowheads="1"/>
            </p:cNvSpPr>
            <p:nvPr/>
          </p:nvSpPr>
          <p:spPr bwMode="auto">
            <a:xfrm>
              <a:off x="1610" y="391"/>
              <a:ext cx="136" cy="91"/>
            </a:xfrm>
            <a:prstGeom prst="ellipse">
              <a:avLst/>
            </a:prstGeom>
            <a:solidFill>
              <a:schemeClr val="bg2"/>
            </a:solidFill>
            <a:ln w="9525">
              <a:solidFill>
                <a:srgbClr val="777777"/>
              </a:solidFill>
              <a:round/>
              <a:headEnd/>
              <a:tailEnd/>
            </a:ln>
          </p:spPr>
          <p:txBody>
            <a:bodyPr wrap="none" anchor="ctr"/>
            <a:lstStyle/>
            <a:p>
              <a:endParaRPr lang="en-US" b="1">
                <a:latin typeface="Hobo Std" pitchFamily="50" charset="0"/>
              </a:endParaRPr>
            </a:p>
          </p:txBody>
        </p:sp>
        <p:sp>
          <p:nvSpPr>
            <p:cNvPr id="13333" name="Oval 37"/>
            <p:cNvSpPr>
              <a:spLocks noChangeArrowheads="1"/>
            </p:cNvSpPr>
            <p:nvPr/>
          </p:nvSpPr>
          <p:spPr bwMode="auto">
            <a:xfrm>
              <a:off x="2472" y="572"/>
              <a:ext cx="136" cy="91"/>
            </a:xfrm>
            <a:prstGeom prst="ellipse">
              <a:avLst/>
            </a:prstGeom>
            <a:solidFill>
              <a:schemeClr val="bg2"/>
            </a:solidFill>
            <a:ln w="9525">
              <a:solidFill>
                <a:srgbClr val="777777"/>
              </a:solidFill>
              <a:round/>
              <a:headEnd/>
              <a:tailEnd/>
            </a:ln>
          </p:spPr>
          <p:txBody>
            <a:bodyPr wrap="none" anchor="ctr"/>
            <a:lstStyle/>
            <a:p>
              <a:endParaRPr lang="en-US" b="1">
                <a:latin typeface="Hobo Std" pitchFamily="50" charset="0"/>
              </a:endParaRPr>
            </a:p>
          </p:txBody>
        </p:sp>
        <p:sp>
          <p:nvSpPr>
            <p:cNvPr id="13334" name="Oval 38"/>
            <p:cNvSpPr>
              <a:spLocks noChangeArrowheads="1"/>
            </p:cNvSpPr>
            <p:nvPr/>
          </p:nvSpPr>
          <p:spPr bwMode="auto">
            <a:xfrm>
              <a:off x="2835" y="845"/>
              <a:ext cx="136" cy="91"/>
            </a:xfrm>
            <a:prstGeom prst="ellipse">
              <a:avLst/>
            </a:prstGeom>
            <a:solidFill>
              <a:schemeClr val="bg2"/>
            </a:solidFill>
            <a:ln w="9525">
              <a:solidFill>
                <a:srgbClr val="777777"/>
              </a:solidFill>
              <a:round/>
              <a:headEnd/>
              <a:tailEnd/>
            </a:ln>
          </p:spPr>
          <p:txBody>
            <a:bodyPr wrap="none" anchor="ctr"/>
            <a:lstStyle/>
            <a:p>
              <a:endParaRPr lang="en-US" b="1">
                <a:latin typeface="Hobo Std" pitchFamily="50" charset="0"/>
              </a:endParaRPr>
            </a:p>
          </p:txBody>
        </p:sp>
        <p:sp>
          <p:nvSpPr>
            <p:cNvPr id="13335" name="Oval 39"/>
            <p:cNvSpPr>
              <a:spLocks noChangeArrowheads="1"/>
            </p:cNvSpPr>
            <p:nvPr/>
          </p:nvSpPr>
          <p:spPr bwMode="auto">
            <a:xfrm>
              <a:off x="3424" y="618"/>
              <a:ext cx="136" cy="91"/>
            </a:xfrm>
            <a:prstGeom prst="ellipse">
              <a:avLst/>
            </a:prstGeom>
            <a:solidFill>
              <a:schemeClr val="bg2"/>
            </a:solidFill>
            <a:ln w="9525">
              <a:solidFill>
                <a:srgbClr val="777777"/>
              </a:solidFill>
              <a:round/>
              <a:headEnd/>
              <a:tailEnd/>
            </a:ln>
          </p:spPr>
          <p:txBody>
            <a:bodyPr wrap="none" anchor="ctr"/>
            <a:lstStyle/>
            <a:p>
              <a:endParaRPr lang="en-US" b="1">
                <a:latin typeface="Hobo Std" pitchFamily="50" charset="0"/>
              </a:endParaRPr>
            </a:p>
          </p:txBody>
        </p:sp>
        <p:sp>
          <p:nvSpPr>
            <p:cNvPr id="13336" name="Oval 40"/>
            <p:cNvSpPr>
              <a:spLocks noChangeArrowheads="1"/>
            </p:cNvSpPr>
            <p:nvPr/>
          </p:nvSpPr>
          <p:spPr bwMode="auto">
            <a:xfrm>
              <a:off x="2109" y="618"/>
              <a:ext cx="136" cy="91"/>
            </a:xfrm>
            <a:prstGeom prst="ellipse">
              <a:avLst/>
            </a:prstGeom>
            <a:solidFill>
              <a:schemeClr val="bg2"/>
            </a:solidFill>
            <a:ln w="9525">
              <a:solidFill>
                <a:srgbClr val="777777"/>
              </a:solidFill>
              <a:round/>
              <a:headEnd/>
              <a:tailEnd/>
            </a:ln>
          </p:spPr>
          <p:txBody>
            <a:bodyPr wrap="none" anchor="ctr"/>
            <a:lstStyle/>
            <a:p>
              <a:endParaRPr lang="en-US" b="1">
                <a:latin typeface="Hobo Std" pitchFamily="50" charset="0"/>
              </a:endParaRPr>
            </a:p>
          </p:txBody>
        </p:sp>
        <p:sp>
          <p:nvSpPr>
            <p:cNvPr id="13337" name="Oval 41"/>
            <p:cNvSpPr>
              <a:spLocks noChangeArrowheads="1"/>
            </p:cNvSpPr>
            <p:nvPr/>
          </p:nvSpPr>
          <p:spPr bwMode="auto">
            <a:xfrm>
              <a:off x="3651" y="346"/>
              <a:ext cx="136" cy="91"/>
            </a:xfrm>
            <a:prstGeom prst="ellipse">
              <a:avLst/>
            </a:prstGeom>
            <a:solidFill>
              <a:schemeClr val="bg2"/>
            </a:solidFill>
            <a:ln w="9525">
              <a:solidFill>
                <a:srgbClr val="777777"/>
              </a:solidFill>
              <a:round/>
              <a:headEnd/>
              <a:tailEnd/>
            </a:ln>
          </p:spPr>
          <p:txBody>
            <a:bodyPr wrap="none" anchor="ctr"/>
            <a:lstStyle/>
            <a:p>
              <a:endParaRPr lang="en-US" b="1">
                <a:latin typeface="Hobo Std" pitchFamily="50" charset="0"/>
              </a:endParaRPr>
            </a:p>
          </p:txBody>
        </p:sp>
        <p:sp>
          <p:nvSpPr>
            <p:cNvPr id="13338" name="Oval 42"/>
            <p:cNvSpPr>
              <a:spLocks noChangeArrowheads="1"/>
            </p:cNvSpPr>
            <p:nvPr/>
          </p:nvSpPr>
          <p:spPr bwMode="auto">
            <a:xfrm>
              <a:off x="2472" y="799"/>
              <a:ext cx="136" cy="91"/>
            </a:xfrm>
            <a:prstGeom prst="ellipse">
              <a:avLst/>
            </a:prstGeom>
            <a:solidFill>
              <a:schemeClr val="bg2"/>
            </a:solidFill>
            <a:ln w="9525">
              <a:solidFill>
                <a:srgbClr val="777777"/>
              </a:solidFill>
              <a:round/>
              <a:headEnd/>
              <a:tailEnd/>
            </a:ln>
          </p:spPr>
          <p:txBody>
            <a:bodyPr wrap="none" anchor="ctr"/>
            <a:lstStyle/>
            <a:p>
              <a:endParaRPr lang="en-US" b="1">
                <a:latin typeface="Hobo Std" pitchFamily="50" charset="0"/>
              </a:endParaRPr>
            </a:p>
          </p:txBody>
        </p:sp>
        <p:sp>
          <p:nvSpPr>
            <p:cNvPr id="13339" name="Oval 43"/>
            <p:cNvSpPr>
              <a:spLocks noChangeArrowheads="1"/>
            </p:cNvSpPr>
            <p:nvPr/>
          </p:nvSpPr>
          <p:spPr bwMode="auto">
            <a:xfrm>
              <a:off x="3107" y="618"/>
              <a:ext cx="136" cy="91"/>
            </a:xfrm>
            <a:prstGeom prst="ellipse">
              <a:avLst/>
            </a:prstGeom>
            <a:solidFill>
              <a:schemeClr val="bg2"/>
            </a:solidFill>
            <a:ln w="9525">
              <a:solidFill>
                <a:srgbClr val="777777"/>
              </a:solidFill>
              <a:round/>
              <a:headEnd/>
              <a:tailEnd/>
            </a:ln>
          </p:spPr>
          <p:txBody>
            <a:bodyPr wrap="none" anchor="ctr"/>
            <a:lstStyle/>
            <a:p>
              <a:endParaRPr lang="en-US" b="1">
                <a:latin typeface="Hobo Std" pitchFamily="50" charset="0"/>
              </a:endParaRPr>
            </a:p>
          </p:txBody>
        </p:sp>
        <p:sp>
          <p:nvSpPr>
            <p:cNvPr id="13340" name="Oval 44"/>
            <p:cNvSpPr>
              <a:spLocks noChangeArrowheads="1"/>
            </p:cNvSpPr>
            <p:nvPr/>
          </p:nvSpPr>
          <p:spPr bwMode="auto">
            <a:xfrm>
              <a:off x="2109" y="391"/>
              <a:ext cx="45" cy="45"/>
            </a:xfrm>
            <a:prstGeom prst="ellipse">
              <a:avLst/>
            </a:prstGeom>
            <a:solidFill>
              <a:srgbClr val="000000"/>
            </a:solidFill>
            <a:ln w="9525">
              <a:solidFill>
                <a:srgbClr val="000000"/>
              </a:solidFill>
              <a:round/>
              <a:headEnd/>
              <a:tailEnd/>
            </a:ln>
          </p:spPr>
          <p:txBody>
            <a:bodyPr wrap="none" anchor="ctr"/>
            <a:lstStyle/>
            <a:p>
              <a:endParaRPr lang="en-US" b="1">
                <a:latin typeface="Hobo Std" pitchFamily="50" charset="0"/>
              </a:endParaRPr>
            </a:p>
          </p:txBody>
        </p:sp>
        <p:sp>
          <p:nvSpPr>
            <p:cNvPr id="13341" name="Oval 45"/>
            <p:cNvSpPr>
              <a:spLocks noChangeArrowheads="1"/>
            </p:cNvSpPr>
            <p:nvPr/>
          </p:nvSpPr>
          <p:spPr bwMode="auto">
            <a:xfrm>
              <a:off x="2290" y="754"/>
              <a:ext cx="45" cy="45"/>
            </a:xfrm>
            <a:prstGeom prst="ellipse">
              <a:avLst/>
            </a:prstGeom>
            <a:solidFill>
              <a:srgbClr val="000000"/>
            </a:solidFill>
            <a:ln w="9525">
              <a:solidFill>
                <a:srgbClr val="000000"/>
              </a:solidFill>
              <a:round/>
              <a:headEnd/>
              <a:tailEnd/>
            </a:ln>
          </p:spPr>
          <p:txBody>
            <a:bodyPr wrap="none" anchor="ctr"/>
            <a:lstStyle/>
            <a:p>
              <a:endParaRPr lang="en-US" b="1">
                <a:latin typeface="Hobo Std" pitchFamily="50" charset="0"/>
              </a:endParaRPr>
            </a:p>
          </p:txBody>
        </p:sp>
        <p:sp>
          <p:nvSpPr>
            <p:cNvPr id="13342" name="Oval 46"/>
            <p:cNvSpPr>
              <a:spLocks noChangeArrowheads="1"/>
            </p:cNvSpPr>
            <p:nvPr/>
          </p:nvSpPr>
          <p:spPr bwMode="auto">
            <a:xfrm>
              <a:off x="2699" y="663"/>
              <a:ext cx="45" cy="45"/>
            </a:xfrm>
            <a:prstGeom prst="ellipse">
              <a:avLst/>
            </a:prstGeom>
            <a:solidFill>
              <a:srgbClr val="000000"/>
            </a:solidFill>
            <a:ln w="9525">
              <a:solidFill>
                <a:srgbClr val="000000"/>
              </a:solidFill>
              <a:round/>
              <a:headEnd/>
              <a:tailEnd/>
            </a:ln>
          </p:spPr>
          <p:txBody>
            <a:bodyPr wrap="none" anchor="ctr"/>
            <a:lstStyle/>
            <a:p>
              <a:endParaRPr lang="en-US" b="1">
                <a:latin typeface="Hobo Std" pitchFamily="50" charset="0"/>
              </a:endParaRPr>
            </a:p>
          </p:txBody>
        </p:sp>
        <p:sp>
          <p:nvSpPr>
            <p:cNvPr id="13343" name="Oval 47"/>
            <p:cNvSpPr>
              <a:spLocks noChangeArrowheads="1"/>
            </p:cNvSpPr>
            <p:nvPr/>
          </p:nvSpPr>
          <p:spPr bwMode="auto">
            <a:xfrm>
              <a:off x="3107" y="709"/>
              <a:ext cx="45" cy="45"/>
            </a:xfrm>
            <a:prstGeom prst="ellipse">
              <a:avLst/>
            </a:prstGeom>
            <a:solidFill>
              <a:srgbClr val="000000"/>
            </a:solidFill>
            <a:ln w="9525">
              <a:solidFill>
                <a:srgbClr val="000000"/>
              </a:solidFill>
              <a:round/>
              <a:headEnd/>
              <a:tailEnd/>
            </a:ln>
          </p:spPr>
          <p:txBody>
            <a:bodyPr wrap="none" anchor="ctr"/>
            <a:lstStyle/>
            <a:p>
              <a:endParaRPr lang="en-US" b="1">
                <a:latin typeface="Hobo Std" pitchFamily="50" charset="0"/>
              </a:endParaRPr>
            </a:p>
          </p:txBody>
        </p:sp>
        <p:sp>
          <p:nvSpPr>
            <p:cNvPr id="13344" name="Oval 48"/>
            <p:cNvSpPr>
              <a:spLocks noChangeArrowheads="1"/>
            </p:cNvSpPr>
            <p:nvPr/>
          </p:nvSpPr>
          <p:spPr bwMode="auto">
            <a:xfrm>
              <a:off x="3606" y="482"/>
              <a:ext cx="45" cy="45"/>
            </a:xfrm>
            <a:prstGeom prst="ellipse">
              <a:avLst/>
            </a:prstGeom>
            <a:solidFill>
              <a:srgbClr val="000000"/>
            </a:solidFill>
            <a:ln w="9525">
              <a:solidFill>
                <a:srgbClr val="000000"/>
              </a:solidFill>
              <a:round/>
              <a:headEnd/>
              <a:tailEnd/>
            </a:ln>
          </p:spPr>
          <p:txBody>
            <a:bodyPr wrap="none" anchor="ctr"/>
            <a:lstStyle/>
            <a:p>
              <a:endParaRPr lang="en-US" b="1">
                <a:latin typeface="Hobo Std" pitchFamily="50" charset="0"/>
              </a:endParaRPr>
            </a:p>
          </p:txBody>
        </p:sp>
      </p:grpSp>
      <p:grpSp>
        <p:nvGrpSpPr>
          <p:cNvPr id="13325" name="Group 49"/>
          <p:cNvGrpSpPr>
            <a:grpSpLocks/>
          </p:cNvGrpSpPr>
          <p:nvPr/>
        </p:nvGrpSpPr>
        <p:grpSpPr bwMode="auto">
          <a:xfrm>
            <a:off x="1908175" y="476250"/>
            <a:ext cx="2016125" cy="495300"/>
            <a:chOff x="2017" y="359"/>
            <a:chExt cx="1608" cy="674"/>
          </a:xfrm>
        </p:grpSpPr>
        <p:sp>
          <p:nvSpPr>
            <p:cNvPr id="13330" name="Freeform 50"/>
            <p:cNvSpPr>
              <a:spLocks/>
            </p:cNvSpPr>
            <p:nvPr/>
          </p:nvSpPr>
          <p:spPr bwMode="auto">
            <a:xfrm>
              <a:off x="2017" y="359"/>
              <a:ext cx="753" cy="642"/>
            </a:xfrm>
            <a:custGeom>
              <a:avLst/>
              <a:gdLst>
                <a:gd name="T0" fmla="*/ 740 w 753"/>
                <a:gd name="T1" fmla="*/ 642 h 642"/>
                <a:gd name="T2" fmla="*/ 665 w 753"/>
                <a:gd name="T3" fmla="*/ 500 h 642"/>
                <a:gd name="T4" fmla="*/ 599 w 753"/>
                <a:gd name="T5" fmla="*/ 378 h 642"/>
                <a:gd name="T6" fmla="*/ 419 w 753"/>
                <a:gd name="T7" fmla="*/ 368 h 642"/>
                <a:gd name="T8" fmla="*/ 363 w 753"/>
                <a:gd name="T9" fmla="*/ 255 h 642"/>
                <a:gd name="T10" fmla="*/ 259 w 753"/>
                <a:gd name="T11" fmla="*/ 226 h 642"/>
                <a:gd name="T12" fmla="*/ 126 w 753"/>
                <a:gd name="T13" fmla="*/ 123 h 642"/>
                <a:gd name="T14" fmla="*/ 13 w 753"/>
                <a:gd name="T15" fmla="*/ 94 h 642"/>
                <a:gd name="T16" fmla="*/ 41 w 753"/>
                <a:gd name="T17" fmla="*/ 0 h 6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53"/>
                <a:gd name="T28" fmla="*/ 0 h 642"/>
                <a:gd name="T29" fmla="*/ 753 w 753"/>
                <a:gd name="T30" fmla="*/ 642 h 6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53" h="642">
                  <a:moveTo>
                    <a:pt x="740" y="642"/>
                  </a:moveTo>
                  <a:cubicBezTo>
                    <a:pt x="730" y="532"/>
                    <a:pt x="753" y="531"/>
                    <a:pt x="665" y="500"/>
                  </a:cubicBezTo>
                  <a:cubicBezTo>
                    <a:pt x="642" y="467"/>
                    <a:pt x="633" y="383"/>
                    <a:pt x="599" y="378"/>
                  </a:cubicBezTo>
                  <a:cubicBezTo>
                    <a:pt x="539" y="370"/>
                    <a:pt x="479" y="371"/>
                    <a:pt x="419" y="368"/>
                  </a:cubicBezTo>
                  <a:cubicBezTo>
                    <a:pt x="413" y="350"/>
                    <a:pt x="377" y="264"/>
                    <a:pt x="363" y="255"/>
                  </a:cubicBezTo>
                  <a:cubicBezTo>
                    <a:pt x="342" y="242"/>
                    <a:pt x="285" y="231"/>
                    <a:pt x="259" y="226"/>
                  </a:cubicBezTo>
                  <a:cubicBezTo>
                    <a:pt x="231" y="124"/>
                    <a:pt x="245" y="136"/>
                    <a:pt x="126" y="123"/>
                  </a:cubicBezTo>
                  <a:cubicBezTo>
                    <a:pt x="88" y="113"/>
                    <a:pt x="51" y="104"/>
                    <a:pt x="13" y="94"/>
                  </a:cubicBezTo>
                  <a:cubicBezTo>
                    <a:pt x="0" y="55"/>
                    <a:pt x="11" y="30"/>
                    <a:pt x="41" y="0"/>
                  </a:cubicBezTo>
                </a:path>
              </a:pathLst>
            </a:custGeom>
            <a:solidFill>
              <a:srgbClr val="777777"/>
            </a:solidFill>
            <a:ln w="9525">
              <a:solidFill>
                <a:srgbClr val="777777"/>
              </a:solidFill>
              <a:round/>
              <a:headEnd/>
              <a:tailEnd/>
            </a:ln>
          </p:spPr>
          <p:txBody>
            <a:bodyPr/>
            <a:lstStyle/>
            <a:p>
              <a:endParaRPr lang="en-GB" b="1">
                <a:latin typeface="Hobo Std" pitchFamily="50" charset="0"/>
              </a:endParaRPr>
            </a:p>
          </p:txBody>
        </p:sp>
        <p:sp>
          <p:nvSpPr>
            <p:cNvPr id="13331" name="Freeform 51"/>
            <p:cNvSpPr>
              <a:spLocks/>
            </p:cNvSpPr>
            <p:nvPr/>
          </p:nvSpPr>
          <p:spPr bwMode="auto">
            <a:xfrm flipH="1">
              <a:off x="3016" y="391"/>
              <a:ext cx="609" cy="642"/>
            </a:xfrm>
            <a:custGeom>
              <a:avLst/>
              <a:gdLst>
                <a:gd name="T0" fmla="*/ 484 w 753"/>
                <a:gd name="T1" fmla="*/ 642 h 642"/>
                <a:gd name="T2" fmla="*/ 435 w 753"/>
                <a:gd name="T3" fmla="*/ 500 h 642"/>
                <a:gd name="T4" fmla="*/ 391 w 753"/>
                <a:gd name="T5" fmla="*/ 378 h 642"/>
                <a:gd name="T6" fmla="*/ 274 w 753"/>
                <a:gd name="T7" fmla="*/ 368 h 642"/>
                <a:gd name="T8" fmla="*/ 238 w 753"/>
                <a:gd name="T9" fmla="*/ 255 h 642"/>
                <a:gd name="T10" fmla="*/ 169 w 753"/>
                <a:gd name="T11" fmla="*/ 226 h 642"/>
                <a:gd name="T12" fmla="*/ 82 w 753"/>
                <a:gd name="T13" fmla="*/ 123 h 642"/>
                <a:gd name="T14" fmla="*/ 9 w 753"/>
                <a:gd name="T15" fmla="*/ 94 h 642"/>
                <a:gd name="T16" fmla="*/ 27 w 753"/>
                <a:gd name="T17" fmla="*/ 0 h 6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53"/>
                <a:gd name="T28" fmla="*/ 0 h 642"/>
                <a:gd name="T29" fmla="*/ 753 w 753"/>
                <a:gd name="T30" fmla="*/ 642 h 6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53" h="642">
                  <a:moveTo>
                    <a:pt x="740" y="642"/>
                  </a:moveTo>
                  <a:cubicBezTo>
                    <a:pt x="730" y="532"/>
                    <a:pt x="753" y="531"/>
                    <a:pt x="665" y="500"/>
                  </a:cubicBezTo>
                  <a:cubicBezTo>
                    <a:pt x="642" y="467"/>
                    <a:pt x="633" y="383"/>
                    <a:pt x="599" y="378"/>
                  </a:cubicBezTo>
                  <a:cubicBezTo>
                    <a:pt x="539" y="370"/>
                    <a:pt x="479" y="371"/>
                    <a:pt x="419" y="368"/>
                  </a:cubicBezTo>
                  <a:cubicBezTo>
                    <a:pt x="413" y="350"/>
                    <a:pt x="377" y="264"/>
                    <a:pt x="363" y="255"/>
                  </a:cubicBezTo>
                  <a:cubicBezTo>
                    <a:pt x="342" y="242"/>
                    <a:pt x="285" y="231"/>
                    <a:pt x="259" y="226"/>
                  </a:cubicBezTo>
                  <a:cubicBezTo>
                    <a:pt x="231" y="124"/>
                    <a:pt x="245" y="136"/>
                    <a:pt x="126" y="123"/>
                  </a:cubicBezTo>
                  <a:cubicBezTo>
                    <a:pt x="88" y="113"/>
                    <a:pt x="51" y="104"/>
                    <a:pt x="13" y="94"/>
                  </a:cubicBezTo>
                  <a:cubicBezTo>
                    <a:pt x="0" y="55"/>
                    <a:pt x="11" y="30"/>
                    <a:pt x="41" y="0"/>
                  </a:cubicBezTo>
                </a:path>
              </a:pathLst>
            </a:custGeom>
            <a:solidFill>
              <a:srgbClr val="777777"/>
            </a:solidFill>
            <a:ln w="9525">
              <a:solidFill>
                <a:srgbClr val="777777"/>
              </a:solidFill>
              <a:round/>
              <a:headEnd/>
              <a:tailEnd/>
            </a:ln>
          </p:spPr>
          <p:txBody>
            <a:bodyPr/>
            <a:lstStyle/>
            <a:p>
              <a:endParaRPr lang="en-GB" b="1">
                <a:latin typeface="Hobo Std" pitchFamily="50" charset="0"/>
              </a:endParaRPr>
            </a:p>
          </p:txBody>
        </p:sp>
      </p:grpSp>
      <p:sp>
        <p:nvSpPr>
          <p:cNvPr id="34871" name="Rectangle 55"/>
          <p:cNvSpPr>
            <a:spLocks noGrp="1" noChangeArrowheads="1"/>
          </p:cNvSpPr>
          <p:nvPr>
            <p:ph type="body" sz="half" idx="1"/>
          </p:nvPr>
        </p:nvSpPr>
        <p:spPr>
          <a:xfrm>
            <a:off x="6011863" y="115888"/>
            <a:ext cx="3103562" cy="5618162"/>
          </a:xfrm>
        </p:spPr>
        <p:txBody>
          <a:bodyPr>
            <a:normAutofit/>
          </a:bodyPr>
          <a:lstStyle/>
          <a:p>
            <a:pPr eaLnBrk="1" hangingPunct="1">
              <a:lnSpc>
                <a:spcPct val="90000"/>
              </a:lnSpc>
              <a:buFontTx/>
              <a:buNone/>
            </a:pPr>
            <a:r>
              <a:rPr lang="en-GB" sz="2000" b="1" u="sng" smtClean="0">
                <a:latin typeface="Hobo Std" pitchFamily="50" charset="0"/>
              </a:rPr>
              <a:t>Activities:</a:t>
            </a:r>
          </a:p>
          <a:p>
            <a:pPr eaLnBrk="1" hangingPunct="1">
              <a:lnSpc>
                <a:spcPct val="90000"/>
              </a:lnSpc>
            </a:pPr>
            <a:r>
              <a:rPr lang="en-GB" sz="2000" b="1" smtClean="0">
                <a:latin typeface="Hobo Std" pitchFamily="50" charset="0"/>
              </a:rPr>
              <a:t>Complete activity 2 on p119 - clearly and well labelled.</a:t>
            </a:r>
          </a:p>
          <a:p>
            <a:pPr eaLnBrk="1" hangingPunct="1">
              <a:lnSpc>
                <a:spcPct val="90000"/>
              </a:lnSpc>
            </a:pPr>
            <a:endParaRPr lang="en-GB" sz="2000" b="1" smtClean="0">
              <a:latin typeface="Hobo Std" pitchFamily="50" charset="0"/>
            </a:endParaRPr>
          </a:p>
          <a:p>
            <a:pPr eaLnBrk="1" hangingPunct="1">
              <a:lnSpc>
                <a:spcPct val="90000"/>
              </a:lnSpc>
            </a:pPr>
            <a:r>
              <a:rPr lang="en-GB" sz="2000" b="1" smtClean="0">
                <a:latin typeface="Hobo Std" pitchFamily="50" charset="0"/>
              </a:rPr>
              <a:t>For each of the following terms write a definition into your book using page 118 and the glossary: volcano, vent, crater, magma chamber.</a:t>
            </a:r>
          </a:p>
          <a:p>
            <a:pPr eaLnBrk="1" hangingPunct="1">
              <a:lnSpc>
                <a:spcPct val="90000"/>
              </a:lnSpc>
            </a:pPr>
            <a:endParaRPr lang="en-GB" sz="2000" b="1" smtClean="0">
              <a:latin typeface="Hobo Std" pitchFamily="50" charset="0"/>
            </a:endParaRPr>
          </a:p>
          <a:p>
            <a:pPr eaLnBrk="1" hangingPunct="1">
              <a:lnSpc>
                <a:spcPct val="90000"/>
              </a:lnSpc>
            </a:pPr>
            <a:r>
              <a:rPr lang="en-GB" sz="2000" b="1" smtClean="0">
                <a:latin typeface="Hobo Std" pitchFamily="50" charset="0"/>
              </a:rPr>
              <a:t>Explain the difference between lava and magma.</a:t>
            </a:r>
          </a:p>
        </p:txBody>
      </p:sp>
      <p:pic>
        <p:nvPicPr>
          <p:cNvPr id="13327" name="Picture 59" descr="j0251301">
            <a:hlinkClick r:id="rId6" action="ppaction://hlinksldjump"/>
          </p:cNvPr>
          <p:cNvPicPr>
            <a:picLocks noGrp="1" noChangeAspect="1" noChangeArrowheads="1"/>
          </p:cNvPicPr>
          <p:nvPr>
            <p:ph sz="half" idx="2"/>
          </p:nvPr>
        </p:nvPicPr>
        <p:blipFill>
          <a:blip r:embed="rId7" cstate="print">
            <a:extLst>
              <a:ext uri="{28A0092B-C50C-407E-A947-70E740481C1C}">
                <a14:useLocalDpi xmlns:a14="http://schemas.microsoft.com/office/drawing/2010/main" val="0"/>
              </a:ext>
            </a:extLst>
          </a:blip>
          <a:srcRect/>
          <a:stretch>
            <a:fillRect/>
          </a:stretch>
        </p:blipFill>
        <p:spPr>
          <a:xfrm>
            <a:off x="6210300" y="3463925"/>
            <a:ext cx="914400" cy="768350"/>
          </a:xfrm>
        </p:spPr>
      </p:pic>
      <p:sp>
        <p:nvSpPr>
          <p:cNvPr id="34872" name="Text Box 56"/>
          <p:cNvSpPr txBox="1">
            <a:spLocks noChangeArrowheads="1"/>
          </p:cNvSpPr>
          <p:nvPr/>
        </p:nvSpPr>
        <p:spPr bwMode="auto">
          <a:xfrm>
            <a:off x="0" y="4724400"/>
            <a:ext cx="618648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sz="2000" b="1">
                <a:latin typeface="Hobo Std" pitchFamily="50" charset="0"/>
              </a:rPr>
              <a:t>Extension: read p 118 and 119 then answer question 4 into your book</a:t>
            </a:r>
          </a:p>
        </p:txBody>
      </p:sp>
      <p:sp>
        <p:nvSpPr>
          <p:cNvPr id="34874" name="Text Box 58"/>
          <p:cNvSpPr txBox="1">
            <a:spLocks noChangeArrowheads="1"/>
          </p:cNvSpPr>
          <p:nvPr/>
        </p:nvSpPr>
        <p:spPr bwMode="auto">
          <a:xfrm>
            <a:off x="4170363" y="5994400"/>
            <a:ext cx="2016125" cy="46166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sz="2400" b="1">
                <a:solidFill>
                  <a:srgbClr val="FF0000"/>
                </a:solidFill>
                <a:latin typeface="Hobo Std" pitchFamily="50" charset="0"/>
              </a:rPr>
              <a:t>15 minutes</a:t>
            </a:r>
          </a:p>
        </p:txBody>
      </p:sp>
    </p:spTree>
    <p:extLst>
      <p:ext uri="{BB962C8B-B14F-4D97-AF65-F5344CB8AC3E}">
        <p14:creationId xmlns:p14="http://schemas.microsoft.com/office/powerpoint/2010/main" val="15956478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8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87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871">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4871">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4874"/>
                                        </p:tgtEl>
                                        <p:attrNameLst>
                                          <p:attrName>style.visibility</p:attrName>
                                        </p:attrNameLst>
                                      </p:cBhvr>
                                      <p:to>
                                        <p:strVal val="visible"/>
                                      </p:to>
                                    </p:set>
                                  </p:childTnLst>
                                </p:cTn>
                              </p:par>
                            </p:childTnLst>
                          </p:cTn>
                        </p:par>
                        <p:par>
                          <p:cTn id="23" fill="hold" nodeType="afterGroup">
                            <p:stCondLst>
                              <p:cond delay="0"/>
                            </p:stCondLst>
                            <p:childTnLst>
                              <p:par>
                                <p:cTn id="24" presetID="2" presetClass="entr" presetSubtype="3" fill="hold" grpId="0" nodeType="afterEffect">
                                  <p:stCondLst>
                                    <p:cond delay="15000"/>
                                  </p:stCondLst>
                                  <p:childTnLst>
                                    <p:set>
                                      <p:cBhvr>
                                        <p:cTn id="25" dur="1" fill="hold">
                                          <p:stCondLst>
                                            <p:cond delay="0"/>
                                          </p:stCondLst>
                                        </p:cTn>
                                        <p:tgtEl>
                                          <p:spTgt spid="34872"/>
                                        </p:tgtEl>
                                        <p:attrNameLst>
                                          <p:attrName>style.visibility</p:attrName>
                                        </p:attrNameLst>
                                      </p:cBhvr>
                                      <p:to>
                                        <p:strVal val="visible"/>
                                      </p:to>
                                    </p:set>
                                    <p:anim calcmode="lin" valueType="num">
                                      <p:cBhvr additive="base">
                                        <p:cTn id="26" dur="5000" fill="hold"/>
                                        <p:tgtEl>
                                          <p:spTgt spid="34872"/>
                                        </p:tgtEl>
                                        <p:attrNameLst>
                                          <p:attrName>ppt_x</p:attrName>
                                        </p:attrNameLst>
                                      </p:cBhvr>
                                      <p:tavLst>
                                        <p:tav tm="0">
                                          <p:val>
                                            <p:strVal val="1+#ppt_w/2"/>
                                          </p:val>
                                        </p:tav>
                                        <p:tav tm="100000">
                                          <p:val>
                                            <p:strVal val="#ppt_x"/>
                                          </p:val>
                                        </p:tav>
                                      </p:tavLst>
                                    </p:anim>
                                    <p:anim calcmode="lin" valueType="num">
                                      <p:cBhvr additive="base">
                                        <p:cTn id="27" dur="5000" fill="hold"/>
                                        <p:tgtEl>
                                          <p:spTgt spid="3487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71" grpId="0" build="p"/>
      <p:bldP spid="34872" grpId="0"/>
      <p:bldP spid="3487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4"/>
          <p:cNvSpPr txBox="1">
            <a:spLocks noChangeArrowheads="1"/>
          </p:cNvSpPr>
          <p:nvPr/>
        </p:nvSpPr>
        <p:spPr bwMode="auto">
          <a:xfrm>
            <a:off x="166688" y="333375"/>
            <a:ext cx="8748712"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2600" b="1" u="sng">
                <a:latin typeface="Hobo Std" pitchFamily="50" charset="0"/>
              </a:rPr>
              <a:t>Volcanoes can be either Active, Dormant or Extinct.</a:t>
            </a:r>
          </a:p>
        </p:txBody>
      </p:sp>
      <p:sp>
        <p:nvSpPr>
          <p:cNvPr id="26628" name="Text Box 5"/>
          <p:cNvSpPr txBox="1">
            <a:spLocks noChangeArrowheads="1"/>
          </p:cNvSpPr>
          <p:nvPr/>
        </p:nvSpPr>
        <p:spPr bwMode="auto">
          <a:xfrm>
            <a:off x="278975" y="2689722"/>
            <a:ext cx="5213287"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2200" b="1" u="sng" dirty="0">
                <a:latin typeface="Hobo Std" pitchFamily="50" charset="0"/>
              </a:rPr>
              <a:t>Active Volcanoes</a:t>
            </a:r>
          </a:p>
          <a:p>
            <a:pPr eaLnBrk="1" hangingPunct="1"/>
            <a:endParaRPr lang="en-GB" sz="2200" b="1" dirty="0">
              <a:latin typeface="Hobo Std" pitchFamily="50" charset="0"/>
            </a:endParaRPr>
          </a:p>
          <a:p>
            <a:pPr eaLnBrk="1" hangingPunct="1"/>
            <a:r>
              <a:rPr lang="en-GB" sz="2200" b="1" dirty="0">
                <a:latin typeface="Hobo Std" pitchFamily="50" charset="0"/>
              </a:rPr>
              <a:t>A volcano which has erupted recently</a:t>
            </a:r>
          </a:p>
        </p:txBody>
      </p:sp>
      <p:sp>
        <p:nvSpPr>
          <p:cNvPr id="26629" name="Text Box 7"/>
          <p:cNvSpPr txBox="1">
            <a:spLocks noChangeArrowheads="1"/>
          </p:cNvSpPr>
          <p:nvPr/>
        </p:nvSpPr>
        <p:spPr bwMode="auto">
          <a:xfrm>
            <a:off x="298025" y="3859709"/>
            <a:ext cx="7173823"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2200" b="1" u="sng" dirty="0">
                <a:latin typeface="Hobo Std" pitchFamily="50" charset="0"/>
              </a:rPr>
              <a:t>Dormant Volcanoes</a:t>
            </a:r>
          </a:p>
          <a:p>
            <a:pPr eaLnBrk="1" hangingPunct="1"/>
            <a:endParaRPr lang="en-GB" sz="2200" b="1" dirty="0">
              <a:latin typeface="Hobo Std" pitchFamily="50" charset="0"/>
            </a:endParaRPr>
          </a:p>
          <a:p>
            <a:pPr eaLnBrk="1" hangingPunct="1"/>
            <a:r>
              <a:rPr lang="en-GB" sz="2200" b="1" dirty="0">
                <a:latin typeface="Hobo Std" pitchFamily="50" charset="0"/>
              </a:rPr>
              <a:t>A volcano which has erupted in the last 2000 years,</a:t>
            </a:r>
          </a:p>
          <a:p>
            <a:pPr eaLnBrk="1" hangingPunct="1"/>
            <a:r>
              <a:rPr lang="en-GB" sz="2200" b="1" dirty="0">
                <a:latin typeface="Hobo Std" pitchFamily="50" charset="0"/>
              </a:rPr>
              <a:t>but not recently is dormant or asleep.</a:t>
            </a:r>
          </a:p>
        </p:txBody>
      </p:sp>
      <p:sp>
        <p:nvSpPr>
          <p:cNvPr id="26630" name="Text Box 9"/>
          <p:cNvSpPr txBox="1">
            <a:spLocks noChangeArrowheads="1"/>
          </p:cNvSpPr>
          <p:nvPr/>
        </p:nvSpPr>
        <p:spPr bwMode="auto">
          <a:xfrm>
            <a:off x="298025" y="5371009"/>
            <a:ext cx="6074175"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2200" b="1" u="sng" dirty="0">
                <a:latin typeface="Hobo Std" pitchFamily="50" charset="0"/>
              </a:rPr>
              <a:t>Extinct Volcanoes</a:t>
            </a:r>
          </a:p>
          <a:p>
            <a:pPr eaLnBrk="1" hangingPunct="1"/>
            <a:endParaRPr lang="en-GB" sz="2200" b="1" dirty="0">
              <a:latin typeface="Hobo Std" pitchFamily="50" charset="0"/>
            </a:endParaRPr>
          </a:p>
          <a:p>
            <a:pPr eaLnBrk="1" hangingPunct="1"/>
            <a:r>
              <a:rPr lang="en-GB" sz="2200" b="1" dirty="0">
                <a:latin typeface="Hobo Std" pitchFamily="50" charset="0"/>
              </a:rPr>
              <a:t>A volcano which is unlikely to erupt ever again and is </a:t>
            </a:r>
            <a:r>
              <a:rPr lang="en-GB" sz="2200" b="1" dirty="0" smtClean="0">
                <a:latin typeface="Hobo Std" pitchFamily="50" charset="0"/>
              </a:rPr>
              <a:t>dead </a:t>
            </a:r>
            <a:r>
              <a:rPr lang="en-GB" sz="2200" b="1" dirty="0">
                <a:latin typeface="Hobo Std" pitchFamily="50" charset="0"/>
              </a:rPr>
              <a:t>or extinct.</a:t>
            </a:r>
          </a:p>
        </p:txBody>
      </p:sp>
      <p:pic>
        <p:nvPicPr>
          <p:cNvPr id="7" name="Picture 4" descr="krakatau_5a"/>
          <p:cNvPicPr>
            <a:picLocks noChangeAspect="1" noChangeArrowheads="1"/>
          </p:cNvPicPr>
          <p:nvPr/>
        </p:nvPicPr>
        <p:blipFill>
          <a:blip r:embed="rId2">
            <a:extLst>
              <a:ext uri="{28A0092B-C50C-407E-A947-70E740481C1C}">
                <a14:useLocalDpi xmlns:a14="http://schemas.microsoft.com/office/drawing/2010/main" val="0"/>
              </a:ext>
            </a:extLst>
          </a:blip>
          <a:srcRect l="9264" t="8333" r="4688" b="13313"/>
          <a:stretch>
            <a:fillRect/>
          </a:stretch>
        </p:blipFill>
        <p:spPr bwMode="auto">
          <a:xfrm>
            <a:off x="252468" y="837537"/>
            <a:ext cx="2322674" cy="1548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v3"/>
          <p:cNvPicPr>
            <a:picLocks noChangeAspect="1" noChangeArrowheads="1"/>
          </p:cNvPicPr>
          <p:nvPr/>
        </p:nvPicPr>
        <p:blipFill>
          <a:blip r:embed="rId3">
            <a:extLst>
              <a:ext uri="{28A0092B-C50C-407E-A947-70E740481C1C}">
                <a14:useLocalDpi xmlns:a14="http://schemas.microsoft.com/office/drawing/2010/main" val="0"/>
              </a:ext>
            </a:extLst>
          </a:blip>
          <a:srcRect l="7106" t="3767" r="6400" b="7950"/>
          <a:stretch>
            <a:fillRect/>
          </a:stretch>
        </p:blipFill>
        <p:spPr bwMode="auto">
          <a:xfrm>
            <a:off x="6525092" y="4840225"/>
            <a:ext cx="2618908" cy="1686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Fig1-maehara-5-18-bm_large"/>
          <p:cNvPicPr>
            <a:picLocks noChangeAspect="1" noChangeArrowheads="1"/>
          </p:cNvPicPr>
          <p:nvPr/>
        </p:nvPicPr>
        <p:blipFill>
          <a:blip r:embed="rId4" cstate="print">
            <a:extLst>
              <a:ext uri="{28A0092B-C50C-407E-A947-70E740481C1C}">
                <a14:useLocalDpi xmlns:a14="http://schemas.microsoft.com/office/drawing/2010/main" val="0"/>
              </a:ext>
            </a:extLst>
          </a:blip>
          <a:srcRect b="16298"/>
          <a:stretch>
            <a:fillRect/>
          </a:stretch>
        </p:blipFill>
        <p:spPr bwMode="auto">
          <a:xfrm>
            <a:off x="5436096" y="1052649"/>
            <a:ext cx="3211376" cy="2016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8649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6628">
                                            <p:txEl>
                                              <p:pRg st="2" end="2"/>
                                            </p:txEl>
                                          </p:spTgt>
                                        </p:tgtEl>
                                        <p:attrNameLst>
                                          <p:attrName>style.visibility</p:attrName>
                                        </p:attrNameLst>
                                      </p:cBhvr>
                                      <p:to>
                                        <p:strVal val="visible"/>
                                      </p:to>
                                    </p:set>
                                    <p:animEffect transition="in" filter="fade">
                                      <p:cBhvr>
                                        <p:cTn id="7" dur="500"/>
                                        <p:tgtEl>
                                          <p:spTgt spid="26628">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nodeType="clickEffect">
                                  <p:stCondLst>
                                    <p:cond delay="0"/>
                                  </p:stCondLst>
                                  <p:childTnLst>
                                    <p:set>
                                      <p:cBhvr>
                                        <p:cTn id="11" dur="1" fill="hold">
                                          <p:stCondLst>
                                            <p:cond delay="0"/>
                                          </p:stCondLst>
                                        </p:cTn>
                                        <p:tgtEl>
                                          <p:spTgt spid="26629">
                                            <p:txEl>
                                              <p:pRg st="2" end="2"/>
                                            </p:txEl>
                                          </p:spTgt>
                                        </p:tgtEl>
                                        <p:attrNameLst>
                                          <p:attrName>style.visibility</p:attrName>
                                        </p:attrNameLst>
                                      </p:cBhvr>
                                      <p:to>
                                        <p:strVal val="visible"/>
                                      </p:to>
                                    </p:set>
                                    <p:animEffect transition="in" filter="fade">
                                      <p:cBhvr>
                                        <p:cTn id="12" dur="1000"/>
                                        <p:tgtEl>
                                          <p:spTgt spid="26629">
                                            <p:txEl>
                                              <p:pRg st="2" end="2"/>
                                            </p:txEl>
                                          </p:spTgt>
                                        </p:tgtEl>
                                      </p:cBhvr>
                                    </p:animEffect>
                                    <p:anim calcmode="lin" valueType="num">
                                      <p:cBhvr>
                                        <p:cTn id="13" dur="1000" fill="hold"/>
                                        <p:tgtEl>
                                          <p:spTgt spid="26629">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26629">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6629">
                                            <p:txEl>
                                              <p:pRg st="3" end="3"/>
                                            </p:txEl>
                                          </p:spTgt>
                                        </p:tgtEl>
                                        <p:attrNameLst>
                                          <p:attrName>style.visibility</p:attrName>
                                        </p:attrNameLst>
                                      </p:cBhvr>
                                      <p:to>
                                        <p:strVal val="visible"/>
                                      </p:to>
                                    </p:set>
                                    <p:animEffect transition="in" filter="fade">
                                      <p:cBhvr>
                                        <p:cTn id="17" dur="1000"/>
                                        <p:tgtEl>
                                          <p:spTgt spid="26629">
                                            <p:txEl>
                                              <p:pRg st="3" end="3"/>
                                            </p:txEl>
                                          </p:spTgt>
                                        </p:tgtEl>
                                      </p:cBhvr>
                                    </p:animEffect>
                                    <p:anim calcmode="lin" valueType="num">
                                      <p:cBhvr>
                                        <p:cTn id="18" dur="1000" fill="hold"/>
                                        <p:tgtEl>
                                          <p:spTgt spid="26629">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2662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4" fill="hold" nodeType="clickEffect">
                                  <p:stCondLst>
                                    <p:cond delay="0"/>
                                  </p:stCondLst>
                                  <p:childTnLst>
                                    <p:set>
                                      <p:cBhvr>
                                        <p:cTn id="23" dur="1" fill="hold">
                                          <p:stCondLst>
                                            <p:cond delay="0"/>
                                          </p:stCondLst>
                                        </p:cTn>
                                        <p:tgtEl>
                                          <p:spTgt spid="26630">
                                            <p:txEl>
                                              <p:pRg st="2" end="2"/>
                                            </p:txEl>
                                          </p:spTgt>
                                        </p:tgtEl>
                                        <p:attrNameLst>
                                          <p:attrName>style.visibility</p:attrName>
                                        </p:attrNameLst>
                                      </p:cBhvr>
                                      <p:to>
                                        <p:strVal val="visible"/>
                                      </p:to>
                                    </p:set>
                                    <p:animEffect transition="in" filter="wipe(down)">
                                      <p:cBhvr>
                                        <p:cTn id="24" dur="500"/>
                                        <p:tgtEl>
                                          <p:spTgt spid="26630">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par>
                          <p:cTn id="29" fill="hold">
                            <p:stCondLst>
                              <p:cond delay="0"/>
                            </p:stCondLst>
                            <p:childTnLst>
                              <p:par>
                                <p:cTn id="30" presetID="1" presetClass="entr" presetSubtype="0" fill="hold" nodeType="afterEffect">
                                  <p:stCondLst>
                                    <p:cond delay="2000"/>
                                  </p:stCondLst>
                                  <p:childTnLst>
                                    <p:set>
                                      <p:cBhvr>
                                        <p:cTn id="31" dur="1" fill="hold">
                                          <p:stCondLst>
                                            <p:cond delay="0"/>
                                          </p:stCondLst>
                                        </p:cTn>
                                        <p:tgtEl>
                                          <p:spTgt spid="7"/>
                                        </p:tgtEl>
                                        <p:attrNameLst>
                                          <p:attrName>style.visibility</p:attrName>
                                        </p:attrNameLst>
                                      </p:cBhvr>
                                      <p:to>
                                        <p:strVal val="visible"/>
                                      </p:to>
                                    </p:set>
                                  </p:childTnLst>
                                </p:cTn>
                              </p:par>
                            </p:childTnLst>
                          </p:cTn>
                        </p:par>
                        <p:par>
                          <p:cTn id="32" fill="hold">
                            <p:stCondLst>
                              <p:cond delay="2000"/>
                            </p:stCondLst>
                            <p:childTnLst>
                              <p:par>
                                <p:cTn id="33" presetID="1" presetClass="entr" presetSubtype="0" fill="hold" nodeType="afterEffect">
                                  <p:stCondLst>
                                    <p:cond delay="200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68313" y="-26988"/>
            <a:ext cx="8229600" cy="1143001"/>
          </a:xfrm>
        </p:spPr>
        <p:txBody>
          <a:bodyPr/>
          <a:lstStyle/>
          <a:p>
            <a:pPr eaLnBrk="1" hangingPunct="1">
              <a:defRPr/>
            </a:pPr>
            <a:r>
              <a:rPr lang="en-GB" b="1" smtClean="0">
                <a:latin typeface="Hobo Std" pitchFamily="50" charset="0"/>
              </a:rPr>
              <a:t>Key words.</a:t>
            </a:r>
          </a:p>
        </p:txBody>
      </p:sp>
      <p:sp>
        <p:nvSpPr>
          <p:cNvPr id="15363" name="Rectangle 3"/>
          <p:cNvSpPr>
            <a:spLocks noGrp="1" noChangeArrowheads="1"/>
          </p:cNvSpPr>
          <p:nvPr>
            <p:ph idx="1"/>
          </p:nvPr>
        </p:nvSpPr>
        <p:spPr>
          <a:xfrm>
            <a:off x="605266" y="2462331"/>
            <a:ext cx="8229600" cy="2376488"/>
          </a:xfrm>
        </p:spPr>
        <p:txBody>
          <a:bodyPr>
            <a:normAutofit lnSpcReduction="10000"/>
          </a:bodyPr>
          <a:lstStyle/>
          <a:p>
            <a:pPr eaLnBrk="1" hangingPunct="1"/>
            <a:r>
              <a:rPr lang="en-GB" b="1" dirty="0" smtClean="0">
                <a:latin typeface="Hobo Std" pitchFamily="50" charset="0"/>
              </a:rPr>
              <a:t>You and the person sat next to you have just 5 minutes to quietly discuss the key words you wrote down at the start of lesson ready </a:t>
            </a:r>
            <a:r>
              <a:rPr lang="en-GB" b="1" dirty="0" smtClean="0">
                <a:latin typeface="Hobo Std" pitchFamily="50" charset="0"/>
              </a:rPr>
              <a:t>to explain them to the rest of the class.</a:t>
            </a:r>
            <a:endParaRPr lang="en-GB" b="1" dirty="0" smtClean="0">
              <a:latin typeface="Hobo Std" pitchFamily="50" charset="0"/>
            </a:endParaRPr>
          </a:p>
        </p:txBody>
      </p:sp>
      <p:pic>
        <p:nvPicPr>
          <p:cNvPr id="4" name="Picture 4" descr="krakatau_5a"/>
          <p:cNvPicPr>
            <a:picLocks noChangeAspect="1" noChangeArrowheads="1"/>
          </p:cNvPicPr>
          <p:nvPr/>
        </p:nvPicPr>
        <p:blipFill>
          <a:blip r:embed="rId3">
            <a:extLst>
              <a:ext uri="{28A0092B-C50C-407E-A947-70E740481C1C}">
                <a14:useLocalDpi xmlns:a14="http://schemas.microsoft.com/office/drawing/2010/main" val="0"/>
              </a:ext>
            </a:extLst>
          </a:blip>
          <a:srcRect l="9264" t="8333" r="4688" b="13313"/>
          <a:stretch>
            <a:fillRect/>
          </a:stretch>
        </p:blipFill>
        <p:spPr bwMode="auto">
          <a:xfrm>
            <a:off x="323528" y="692696"/>
            <a:ext cx="2239728" cy="1493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v3"/>
          <p:cNvPicPr>
            <a:picLocks noChangeAspect="1" noChangeArrowheads="1"/>
          </p:cNvPicPr>
          <p:nvPr/>
        </p:nvPicPr>
        <p:blipFill>
          <a:blip r:embed="rId4">
            <a:extLst>
              <a:ext uri="{28A0092B-C50C-407E-A947-70E740481C1C}">
                <a14:useLocalDpi xmlns:a14="http://schemas.microsoft.com/office/drawing/2010/main" val="0"/>
              </a:ext>
            </a:extLst>
          </a:blip>
          <a:srcRect l="7106" t="3767" r="6400" b="7950"/>
          <a:stretch>
            <a:fillRect/>
          </a:stretch>
        </p:blipFill>
        <p:spPr bwMode="auto">
          <a:xfrm>
            <a:off x="6309483" y="116632"/>
            <a:ext cx="2525383" cy="162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Fig1-maehara-5-18-bm_large"/>
          <p:cNvPicPr>
            <a:picLocks noChangeAspect="1" noChangeArrowheads="1"/>
          </p:cNvPicPr>
          <p:nvPr/>
        </p:nvPicPr>
        <p:blipFill>
          <a:blip r:embed="rId5" cstate="print">
            <a:extLst>
              <a:ext uri="{28A0092B-C50C-407E-A947-70E740481C1C}">
                <a14:useLocalDpi xmlns:a14="http://schemas.microsoft.com/office/drawing/2010/main" val="0"/>
              </a:ext>
            </a:extLst>
          </a:blip>
          <a:srcRect b="16298"/>
          <a:stretch>
            <a:fillRect/>
          </a:stretch>
        </p:blipFill>
        <p:spPr bwMode="auto">
          <a:xfrm>
            <a:off x="6023829" y="4581128"/>
            <a:ext cx="3096693" cy="1944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476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2000"/>
                                  </p:stCondLst>
                                  <p:childTnLst>
                                    <p:set>
                                      <p:cBhvr>
                                        <p:cTn id="9" dur="1" fill="hold">
                                          <p:stCondLst>
                                            <p:cond delay="0"/>
                                          </p:stCondLst>
                                        </p:cTn>
                                        <p:tgtEl>
                                          <p:spTgt spid="4"/>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nodeType="afterEffect">
                                  <p:stCondLst>
                                    <p:cond delay="200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defRPr/>
            </a:pPr>
            <a:r>
              <a:rPr lang="en-GB" b="1" smtClean="0">
                <a:latin typeface="Hobo Std" pitchFamily="50" charset="0"/>
              </a:rPr>
              <a:t>Test!</a:t>
            </a:r>
          </a:p>
        </p:txBody>
      </p:sp>
      <p:sp>
        <p:nvSpPr>
          <p:cNvPr id="16388" name="Text Box 4"/>
          <p:cNvSpPr txBox="1">
            <a:spLocks noChangeArrowheads="1"/>
          </p:cNvSpPr>
          <p:nvPr/>
        </p:nvSpPr>
        <p:spPr bwMode="auto">
          <a:xfrm>
            <a:off x="611188" y="1125538"/>
            <a:ext cx="801211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b="1">
                <a:latin typeface="Hobo Std" pitchFamily="50" charset="0"/>
              </a:rPr>
              <a:t>Time now for a little test. Ten definitions are going to be shown and you have TEN seconds to write down the answer of each.</a:t>
            </a:r>
          </a:p>
        </p:txBody>
      </p:sp>
      <p:sp>
        <p:nvSpPr>
          <p:cNvPr id="16389" name="Rectangle 5"/>
          <p:cNvSpPr>
            <a:spLocks noChangeArrowheads="1"/>
          </p:cNvSpPr>
          <p:nvPr/>
        </p:nvSpPr>
        <p:spPr bwMode="auto">
          <a:xfrm>
            <a:off x="5291138" y="2060575"/>
            <a:ext cx="360362" cy="360363"/>
          </a:xfrm>
          <a:prstGeom prst="rect">
            <a:avLst/>
          </a:prstGeom>
          <a:solidFill>
            <a:schemeClr val="accent1"/>
          </a:solidFill>
          <a:ln w="9525">
            <a:solidFill>
              <a:schemeClr val="tx1"/>
            </a:solidFill>
            <a:miter lim="800000"/>
            <a:headEnd/>
            <a:tailEnd/>
          </a:ln>
        </p:spPr>
        <p:txBody>
          <a:bodyPr wrap="none" anchor="ctr"/>
          <a:lstStyle/>
          <a:p>
            <a:pPr algn="ctr"/>
            <a:r>
              <a:rPr lang="en-GB" b="1">
                <a:solidFill>
                  <a:schemeClr val="bg1"/>
                </a:solidFill>
                <a:latin typeface="Hobo Std" pitchFamily="50" charset="0"/>
              </a:rPr>
              <a:t>10</a:t>
            </a:r>
          </a:p>
        </p:txBody>
      </p:sp>
      <p:sp>
        <p:nvSpPr>
          <p:cNvPr id="16390" name="Rectangle 6"/>
          <p:cNvSpPr>
            <a:spLocks noChangeArrowheads="1"/>
          </p:cNvSpPr>
          <p:nvPr/>
        </p:nvSpPr>
        <p:spPr bwMode="auto">
          <a:xfrm>
            <a:off x="5830888" y="2060575"/>
            <a:ext cx="360362" cy="360363"/>
          </a:xfrm>
          <a:prstGeom prst="rect">
            <a:avLst/>
          </a:prstGeom>
          <a:solidFill>
            <a:schemeClr val="accent1"/>
          </a:solidFill>
          <a:ln w="9525">
            <a:solidFill>
              <a:schemeClr val="tx1"/>
            </a:solidFill>
            <a:miter lim="800000"/>
            <a:headEnd/>
            <a:tailEnd/>
          </a:ln>
        </p:spPr>
        <p:txBody>
          <a:bodyPr wrap="none" anchor="ctr"/>
          <a:lstStyle/>
          <a:p>
            <a:pPr algn="ctr"/>
            <a:r>
              <a:rPr lang="en-GB" b="1">
                <a:solidFill>
                  <a:schemeClr val="bg1"/>
                </a:solidFill>
                <a:latin typeface="Hobo Std" pitchFamily="50" charset="0"/>
              </a:rPr>
              <a:t>9</a:t>
            </a:r>
          </a:p>
        </p:txBody>
      </p:sp>
      <p:sp>
        <p:nvSpPr>
          <p:cNvPr id="16391" name="Rectangle 7"/>
          <p:cNvSpPr>
            <a:spLocks noChangeArrowheads="1"/>
          </p:cNvSpPr>
          <p:nvPr/>
        </p:nvSpPr>
        <p:spPr bwMode="auto">
          <a:xfrm>
            <a:off x="6370638" y="2060575"/>
            <a:ext cx="360362" cy="360363"/>
          </a:xfrm>
          <a:prstGeom prst="rect">
            <a:avLst/>
          </a:prstGeom>
          <a:solidFill>
            <a:schemeClr val="accent1"/>
          </a:solidFill>
          <a:ln w="9525">
            <a:solidFill>
              <a:schemeClr val="tx1"/>
            </a:solidFill>
            <a:miter lim="800000"/>
            <a:headEnd/>
            <a:tailEnd/>
          </a:ln>
        </p:spPr>
        <p:txBody>
          <a:bodyPr wrap="none" anchor="ctr"/>
          <a:lstStyle/>
          <a:p>
            <a:pPr algn="ctr"/>
            <a:r>
              <a:rPr lang="en-GB" b="1">
                <a:solidFill>
                  <a:schemeClr val="bg1"/>
                </a:solidFill>
                <a:latin typeface="Hobo Std" pitchFamily="50" charset="0"/>
              </a:rPr>
              <a:t>8</a:t>
            </a:r>
          </a:p>
        </p:txBody>
      </p:sp>
      <p:sp>
        <p:nvSpPr>
          <p:cNvPr id="16392" name="Rectangle 8"/>
          <p:cNvSpPr>
            <a:spLocks noChangeArrowheads="1"/>
          </p:cNvSpPr>
          <p:nvPr/>
        </p:nvSpPr>
        <p:spPr bwMode="auto">
          <a:xfrm>
            <a:off x="6911975" y="2060575"/>
            <a:ext cx="360363" cy="360363"/>
          </a:xfrm>
          <a:prstGeom prst="rect">
            <a:avLst/>
          </a:prstGeom>
          <a:solidFill>
            <a:schemeClr val="accent1"/>
          </a:solidFill>
          <a:ln w="9525">
            <a:solidFill>
              <a:schemeClr val="tx1"/>
            </a:solidFill>
            <a:miter lim="800000"/>
            <a:headEnd/>
            <a:tailEnd/>
          </a:ln>
        </p:spPr>
        <p:txBody>
          <a:bodyPr wrap="none" anchor="ctr"/>
          <a:lstStyle/>
          <a:p>
            <a:pPr algn="ctr"/>
            <a:r>
              <a:rPr lang="en-GB" b="1">
                <a:solidFill>
                  <a:schemeClr val="bg1"/>
                </a:solidFill>
                <a:latin typeface="Hobo Std" pitchFamily="50" charset="0"/>
              </a:rPr>
              <a:t>7</a:t>
            </a:r>
          </a:p>
        </p:txBody>
      </p:sp>
      <p:sp>
        <p:nvSpPr>
          <p:cNvPr id="16393" name="Rectangle 9"/>
          <p:cNvSpPr>
            <a:spLocks noChangeArrowheads="1"/>
          </p:cNvSpPr>
          <p:nvPr/>
        </p:nvSpPr>
        <p:spPr bwMode="auto">
          <a:xfrm>
            <a:off x="7451725" y="2060575"/>
            <a:ext cx="360363" cy="360363"/>
          </a:xfrm>
          <a:prstGeom prst="rect">
            <a:avLst/>
          </a:prstGeom>
          <a:solidFill>
            <a:schemeClr val="accent1"/>
          </a:solidFill>
          <a:ln w="9525">
            <a:solidFill>
              <a:schemeClr val="tx1"/>
            </a:solidFill>
            <a:miter lim="800000"/>
            <a:headEnd/>
            <a:tailEnd/>
          </a:ln>
        </p:spPr>
        <p:txBody>
          <a:bodyPr wrap="none" anchor="ctr"/>
          <a:lstStyle/>
          <a:p>
            <a:pPr algn="ctr"/>
            <a:r>
              <a:rPr lang="en-GB" b="1">
                <a:solidFill>
                  <a:schemeClr val="bg1"/>
                </a:solidFill>
                <a:latin typeface="Hobo Std" pitchFamily="50" charset="0"/>
              </a:rPr>
              <a:t>6</a:t>
            </a:r>
          </a:p>
        </p:txBody>
      </p:sp>
      <p:sp>
        <p:nvSpPr>
          <p:cNvPr id="16394" name="Rectangle 10"/>
          <p:cNvSpPr>
            <a:spLocks noChangeArrowheads="1"/>
          </p:cNvSpPr>
          <p:nvPr/>
        </p:nvSpPr>
        <p:spPr bwMode="auto">
          <a:xfrm>
            <a:off x="5291138" y="2600325"/>
            <a:ext cx="360362" cy="360363"/>
          </a:xfrm>
          <a:prstGeom prst="rect">
            <a:avLst/>
          </a:prstGeom>
          <a:solidFill>
            <a:schemeClr val="accent1"/>
          </a:solidFill>
          <a:ln w="9525">
            <a:solidFill>
              <a:schemeClr val="tx1"/>
            </a:solidFill>
            <a:miter lim="800000"/>
            <a:headEnd/>
            <a:tailEnd/>
          </a:ln>
        </p:spPr>
        <p:txBody>
          <a:bodyPr wrap="none" anchor="ctr"/>
          <a:lstStyle/>
          <a:p>
            <a:pPr algn="ctr"/>
            <a:r>
              <a:rPr lang="en-GB" b="1">
                <a:solidFill>
                  <a:schemeClr val="bg1"/>
                </a:solidFill>
                <a:latin typeface="Hobo Std" pitchFamily="50" charset="0"/>
              </a:rPr>
              <a:t>5</a:t>
            </a:r>
          </a:p>
        </p:txBody>
      </p:sp>
      <p:sp>
        <p:nvSpPr>
          <p:cNvPr id="16395" name="Rectangle 11"/>
          <p:cNvSpPr>
            <a:spLocks noChangeArrowheads="1"/>
          </p:cNvSpPr>
          <p:nvPr/>
        </p:nvSpPr>
        <p:spPr bwMode="auto">
          <a:xfrm>
            <a:off x="5830888" y="2600325"/>
            <a:ext cx="360362" cy="360363"/>
          </a:xfrm>
          <a:prstGeom prst="rect">
            <a:avLst/>
          </a:prstGeom>
          <a:solidFill>
            <a:schemeClr val="accent1"/>
          </a:solidFill>
          <a:ln w="9525">
            <a:solidFill>
              <a:schemeClr val="tx1"/>
            </a:solidFill>
            <a:miter lim="800000"/>
            <a:headEnd/>
            <a:tailEnd/>
          </a:ln>
        </p:spPr>
        <p:txBody>
          <a:bodyPr wrap="none" anchor="ctr"/>
          <a:lstStyle/>
          <a:p>
            <a:pPr algn="ctr"/>
            <a:r>
              <a:rPr lang="en-GB" b="1">
                <a:solidFill>
                  <a:schemeClr val="bg1"/>
                </a:solidFill>
                <a:latin typeface="Hobo Std" pitchFamily="50" charset="0"/>
              </a:rPr>
              <a:t>4</a:t>
            </a:r>
          </a:p>
        </p:txBody>
      </p:sp>
      <p:sp>
        <p:nvSpPr>
          <p:cNvPr id="16396" name="Rectangle 12"/>
          <p:cNvSpPr>
            <a:spLocks noChangeArrowheads="1"/>
          </p:cNvSpPr>
          <p:nvPr/>
        </p:nvSpPr>
        <p:spPr bwMode="auto">
          <a:xfrm>
            <a:off x="6370638" y="2600325"/>
            <a:ext cx="360362" cy="360363"/>
          </a:xfrm>
          <a:prstGeom prst="rect">
            <a:avLst/>
          </a:prstGeom>
          <a:solidFill>
            <a:schemeClr val="accent1"/>
          </a:solidFill>
          <a:ln w="9525">
            <a:solidFill>
              <a:schemeClr val="tx1"/>
            </a:solidFill>
            <a:miter lim="800000"/>
            <a:headEnd/>
            <a:tailEnd/>
          </a:ln>
        </p:spPr>
        <p:txBody>
          <a:bodyPr wrap="none" anchor="ctr"/>
          <a:lstStyle/>
          <a:p>
            <a:pPr algn="ctr"/>
            <a:r>
              <a:rPr lang="en-GB" b="1">
                <a:solidFill>
                  <a:schemeClr val="bg1"/>
                </a:solidFill>
                <a:latin typeface="Hobo Std" pitchFamily="50" charset="0"/>
              </a:rPr>
              <a:t>3</a:t>
            </a:r>
          </a:p>
        </p:txBody>
      </p:sp>
      <p:sp>
        <p:nvSpPr>
          <p:cNvPr id="16397" name="Rectangle 13"/>
          <p:cNvSpPr>
            <a:spLocks noChangeArrowheads="1"/>
          </p:cNvSpPr>
          <p:nvPr/>
        </p:nvSpPr>
        <p:spPr bwMode="auto">
          <a:xfrm>
            <a:off x="6911975" y="2600325"/>
            <a:ext cx="360363" cy="360363"/>
          </a:xfrm>
          <a:prstGeom prst="rect">
            <a:avLst/>
          </a:prstGeom>
          <a:solidFill>
            <a:schemeClr val="accent1"/>
          </a:solidFill>
          <a:ln w="9525">
            <a:solidFill>
              <a:schemeClr val="tx1"/>
            </a:solidFill>
            <a:miter lim="800000"/>
            <a:headEnd/>
            <a:tailEnd/>
          </a:ln>
        </p:spPr>
        <p:txBody>
          <a:bodyPr wrap="none" anchor="ctr"/>
          <a:lstStyle/>
          <a:p>
            <a:pPr algn="ctr"/>
            <a:r>
              <a:rPr lang="en-GB" b="1">
                <a:solidFill>
                  <a:schemeClr val="bg1"/>
                </a:solidFill>
                <a:latin typeface="Hobo Std" pitchFamily="50" charset="0"/>
              </a:rPr>
              <a:t>2</a:t>
            </a:r>
          </a:p>
        </p:txBody>
      </p:sp>
      <p:sp>
        <p:nvSpPr>
          <p:cNvPr id="16398" name="Rectangle 14"/>
          <p:cNvSpPr>
            <a:spLocks noChangeArrowheads="1"/>
          </p:cNvSpPr>
          <p:nvPr/>
        </p:nvSpPr>
        <p:spPr bwMode="auto">
          <a:xfrm>
            <a:off x="7451725" y="2600325"/>
            <a:ext cx="360363" cy="360363"/>
          </a:xfrm>
          <a:prstGeom prst="rect">
            <a:avLst/>
          </a:prstGeom>
          <a:solidFill>
            <a:schemeClr val="accent1"/>
          </a:solidFill>
          <a:ln w="9525">
            <a:solidFill>
              <a:schemeClr val="tx1"/>
            </a:solidFill>
            <a:miter lim="800000"/>
            <a:headEnd/>
            <a:tailEnd/>
          </a:ln>
        </p:spPr>
        <p:txBody>
          <a:bodyPr wrap="none" anchor="ctr"/>
          <a:lstStyle/>
          <a:p>
            <a:pPr algn="ctr"/>
            <a:r>
              <a:rPr lang="en-GB" b="1">
                <a:solidFill>
                  <a:schemeClr val="bg1"/>
                </a:solidFill>
                <a:latin typeface="Hobo Std" pitchFamily="50" charset="0"/>
              </a:rPr>
              <a:t>1</a:t>
            </a:r>
          </a:p>
        </p:txBody>
      </p:sp>
      <p:grpSp>
        <p:nvGrpSpPr>
          <p:cNvPr id="2" name="Group 20"/>
          <p:cNvGrpSpPr>
            <a:grpSpLocks/>
          </p:cNvGrpSpPr>
          <p:nvPr/>
        </p:nvGrpSpPr>
        <p:grpSpPr bwMode="auto">
          <a:xfrm>
            <a:off x="684213" y="1916113"/>
            <a:ext cx="3743325" cy="2084387"/>
            <a:chOff x="431" y="1207"/>
            <a:chExt cx="2358" cy="1313"/>
          </a:xfrm>
        </p:grpSpPr>
        <p:sp>
          <p:nvSpPr>
            <p:cNvPr id="16399" name="Text Box 18"/>
            <p:cNvSpPr txBox="1">
              <a:spLocks noChangeArrowheads="1"/>
            </p:cNvSpPr>
            <p:nvPr/>
          </p:nvSpPr>
          <p:spPr bwMode="auto">
            <a:xfrm>
              <a:off x="431" y="1842"/>
              <a:ext cx="2358" cy="678"/>
            </a:xfrm>
            <a:prstGeom prst="rect">
              <a:avLst/>
            </a:prstGeom>
            <a:solidFill>
              <a:schemeClr val="tx2"/>
            </a:solidFill>
            <a:ln w="9525">
              <a:solidFill>
                <a:srgbClr val="000000"/>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sz="3200" b="1" dirty="0">
                  <a:solidFill>
                    <a:schemeClr val="bg1"/>
                  </a:solidFill>
                  <a:latin typeface="Hobo Std" pitchFamily="50" charset="0"/>
                </a:rPr>
                <a:t>Fumes from the volcano</a:t>
              </a:r>
            </a:p>
          </p:txBody>
        </p:sp>
        <p:sp>
          <p:nvSpPr>
            <p:cNvPr id="16400" name="Text Box 19"/>
            <p:cNvSpPr txBox="1">
              <a:spLocks noChangeArrowheads="1"/>
            </p:cNvSpPr>
            <p:nvPr/>
          </p:nvSpPr>
          <p:spPr bwMode="auto">
            <a:xfrm>
              <a:off x="431" y="1207"/>
              <a:ext cx="635" cy="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sz="4800" b="1">
                  <a:solidFill>
                    <a:schemeClr val="bg1"/>
                  </a:solidFill>
                  <a:latin typeface="Hobo Std" pitchFamily="50" charset="0"/>
                </a:rPr>
                <a:t>1</a:t>
              </a:r>
            </a:p>
          </p:txBody>
        </p:sp>
      </p:grpSp>
    </p:spTree>
    <p:extLst>
      <p:ext uri="{BB962C8B-B14F-4D97-AF65-F5344CB8AC3E}">
        <p14:creationId xmlns:p14="http://schemas.microsoft.com/office/powerpoint/2010/main" val="34682738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0" presetClass="entr" presetSubtype="0" fill="hold" grpId="0" nodeType="afterEffect">
                                  <p:stCondLst>
                                    <p:cond delay="500"/>
                                  </p:stCondLst>
                                  <p:iterate type="lt">
                                    <p:tmPct val="10000"/>
                                  </p:iterate>
                                  <p:childTnLst>
                                    <p:set>
                                      <p:cBhvr>
                                        <p:cTn id="6" dur="1" fill="hold">
                                          <p:stCondLst>
                                            <p:cond delay="0"/>
                                          </p:stCondLst>
                                        </p:cTn>
                                        <p:tgtEl>
                                          <p:spTgt spid="16388"/>
                                        </p:tgtEl>
                                        <p:attrNameLst>
                                          <p:attrName>style.visibility</p:attrName>
                                        </p:attrNameLst>
                                      </p:cBhvr>
                                      <p:to>
                                        <p:strVal val="visible"/>
                                      </p:to>
                                    </p:set>
                                    <p:animEffect transition="in" filter="fade">
                                      <p:cBhvr>
                                        <p:cTn id="7" dur="500"/>
                                        <p:tgtEl>
                                          <p:spTgt spid="16388"/>
                                        </p:tgtEl>
                                      </p:cBhvr>
                                    </p:animEffect>
                                    <p:anim calcmode="lin" valueType="num">
                                      <p:cBhvr>
                                        <p:cTn id="8" dur="500" fill="hold"/>
                                        <p:tgtEl>
                                          <p:spTgt spid="16388"/>
                                        </p:tgtEl>
                                        <p:attrNameLst>
                                          <p:attrName>ppt_x</p:attrName>
                                        </p:attrNameLst>
                                      </p:cBhvr>
                                      <p:tavLst>
                                        <p:tav tm="0">
                                          <p:val>
                                            <p:strVal val="#ppt_x-.1"/>
                                          </p:val>
                                        </p:tav>
                                        <p:tav tm="100000">
                                          <p:val>
                                            <p:strVal val="#ppt_x"/>
                                          </p:val>
                                        </p:tav>
                                      </p:tavLst>
                                    </p:anim>
                                    <p:anim calcmode="lin" valueType="num">
                                      <p:cBhvr>
                                        <p:cTn id="9" dur="500" fill="hold"/>
                                        <p:tgtEl>
                                          <p:spTgt spid="16388"/>
                                        </p:tgtEl>
                                        <p:attrNameLst>
                                          <p:attrName>ppt_y</p:attrName>
                                        </p:attrNameLst>
                                      </p:cBhvr>
                                      <p:tavLst>
                                        <p:tav tm="0">
                                          <p:val>
                                            <p:strVal val="#ppt_y"/>
                                          </p:val>
                                        </p:tav>
                                        <p:tav tm="100000">
                                          <p:val>
                                            <p:strVal val="#ppt_y"/>
                                          </p:val>
                                        </p:tav>
                                      </p:tavLst>
                                    </p:anim>
                                  </p:childTnLst>
                                </p:cTn>
                              </p:par>
                            </p:childTnLst>
                          </p:cTn>
                        </p:par>
                        <p:par>
                          <p:cTn id="10" fill="hold" nodeType="afterGroup">
                            <p:stCondLst>
                              <p:cond delay="5950"/>
                            </p:stCondLst>
                            <p:childTnLst>
                              <p:par>
                                <p:cTn id="11" presetID="1" presetClass="entr" presetSubtype="0" fill="hold" grpId="1" nodeType="afterEffect">
                                  <p:stCondLst>
                                    <p:cond delay="0"/>
                                  </p:stCondLst>
                                  <p:childTnLst>
                                    <p:set>
                                      <p:cBhvr>
                                        <p:cTn id="12" dur="1" fill="hold">
                                          <p:stCondLst>
                                            <p:cond delay="0"/>
                                          </p:stCondLst>
                                        </p:cTn>
                                        <p:tgtEl>
                                          <p:spTgt spid="16389"/>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16390"/>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16391"/>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16392"/>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16393"/>
                                        </p:tgtEl>
                                        <p:attrNameLst>
                                          <p:attrName>style.visibility</p:attrName>
                                        </p:attrNameLst>
                                      </p:cBhvr>
                                      <p:to>
                                        <p:strVal val="visible"/>
                                      </p:to>
                                    </p:set>
                                  </p:childTnLst>
                                </p:cTn>
                              </p:par>
                              <p:par>
                                <p:cTn id="21" presetID="1" presetClass="entr" presetSubtype="0" fill="hold" grpId="1" nodeType="withEffect">
                                  <p:stCondLst>
                                    <p:cond delay="0"/>
                                  </p:stCondLst>
                                  <p:childTnLst>
                                    <p:set>
                                      <p:cBhvr>
                                        <p:cTn id="22" dur="1" fill="hold">
                                          <p:stCondLst>
                                            <p:cond delay="0"/>
                                          </p:stCondLst>
                                        </p:cTn>
                                        <p:tgtEl>
                                          <p:spTgt spid="16394"/>
                                        </p:tgtEl>
                                        <p:attrNameLst>
                                          <p:attrName>style.visibility</p:attrName>
                                        </p:attrNameLst>
                                      </p:cBhvr>
                                      <p:to>
                                        <p:strVal val="visible"/>
                                      </p:to>
                                    </p:set>
                                  </p:childTnLst>
                                </p:cTn>
                              </p:par>
                              <p:par>
                                <p:cTn id="23" presetID="1" presetClass="entr" presetSubtype="0" fill="hold" grpId="1" nodeType="withEffect">
                                  <p:stCondLst>
                                    <p:cond delay="0"/>
                                  </p:stCondLst>
                                  <p:childTnLst>
                                    <p:set>
                                      <p:cBhvr>
                                        <p:cTn id="24" dur="1" fill="hold">
                                          <p:stCondLst>
                                            <p:cond delay="0"/>
                                          </p:stCondLst>
                                        </p:cTn>
                                        <p:tgtEl>
                                          <p:spTgt spid="16395"/>
                                        </p:tgtEl>
                                        <p:attrNameLst>
                                          <p:attrName>style.visibility</p:attrName>
                                        </p:attrNameLst>
                                      </p:cBhvr>
                                      <p:to>
                                        <p:strVal val="visible"/>
                                      </p:to>
                                    </p:set>
                                  </p:childTnLst>
                                </p:cTn>
                              </p:par>
                              <p:par>
                                <p:cTn id="25" presetID="1" presetClass="entr" presetSubtype="0" fill="hold" grpId="1" nodeType="withEffect">
                                  <p:stCondLst>
                                    <p:cond delay="0"/>
                                  </p:stCondLst>
                                  <p:childTnLst>
                                    <p:set>
                                      <p:cBhvr>
                                        <p:cTn id="26" dur="1" fill="hold">
                                          <p:stCondLst>
                                            <p:cond delay="0"/>
                                          </p:stCondLst>
                                        </p:cTn>
                                        <p:tgtEl>
                                          <p:spTgt spid="16396"/>
                                        </p:tgtEl>
                                        <p:attrNameLst>
                                          <p:attrName>style.visibility</p:attrName>
                                        </p:attrNameLst>
                                      </p:cBhvr>
                                      <p:to>
                                        <p:strVal val="visible"/>
                                      </p:to>
                                    </p:set>
                                  </p:childTnLst>
                                </p:cTn>
                              </p:par>
                              <p:par>
                                <p:cTn id="27" presetID="1" presetClass="entr" presetSubtype="0" fill="hold" grpId="1" nodeType="withEffect">
                                  <p:stCondLst>
                                    <p:cond delay="0"/>
                                  </p:stCondLst>
                                  <p:childTnLst>
                                    <p:set>
                                      <p:cBhvr>
                                        <p:cTn id="28" dur="1" fill="hold">
                                          <p:stCondLst>
                                            <p:cond delay="0"/>
                                          </p:stCondLst>
                                        </p:cTn>
                                        <p:tgtEl>
                                          <p:spTgt spid="16397"/>
                                        </p:tgtEl>
                                        <p:attrNameLst>
                                          <p:attrName>style.visibility</p:attrName>
                                        </p:attrNameLst>
                                      </p:cBhvr>
                                      <p:to>
                                        <p:strVal val="visible"/>
                                      </p:to>
                                    </p:set>
                                  </p:childTnLst>
                                </p:cTn>
                              </p:par>
                              <p:par>
                                <p:cTn id="29" presetID="1" presetClass="entr" presetSubtype="0" fill="hold" grpId="1" nodeType="withEffect">
                                  <p:stCondLst>
                                    <p:cond delay="0"/>
                                  </p:stCondLst>
                                  <p:childTnLst>
                                    <p:set>
                                      <p:cBhvr>
                                        <p:cTn id="30" dur="1" fill="hold">
                                          <p:stCondLst>
                                            <p:cond delay="0"/>
                                          </p:stCondLst>
                                        </p:cTn>
                                        <p:tgtEl>
                                          <p:spTgt spid="16398"/>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2"/>
                                        </p:tgtEl>
                                        <p:attrNameLst>
                                          <p:attrName>style.visibility</p:attrName>
                                        </p:attrNameLst>
                                      </p:cBhvr>
                                      <p:to>
                                        <p:strVal val="visible"/>
                                      </p:to>
                                    </p:set>
                                  </p:childTnLst>
                                </p:cTn>
                              </p:par>
                            </p:childTnLst>
                          </p:cTn>
                        </p:par>
                        <p:par>
                          <p:cTn id="35" fill="hold" nodeType="afterGroup">
                            <p:stCondLst>
                              <p:cond delay="0"/>
                            </p:stCondLst>
                            <p:childTnLst>
                              <p:par>
                                <p:cTn id="36" presetID="9" presetClass="exit" presetSubtype="0" fill="hold" grpId="0" nodeType="afterEffect">
                                  <p:stCondLst>
                                    <p:cond delay="0"/>
                                  </p:stCondLst>
                                  <p:childTnLst>
                                    <p:animEffect transition="out" filter="dissolve">
                                      <p:cBhvr>
                                        <p:cTn id="37" dur="500"/>
                                        <p:tgtEl>
                                          <p:spTgt spid="16389"/>
                                        </p:tgtEl>
                                      </p:cBhvr>
                                    </p:animEffect>
                                    <p:set>
                                      <p:cBhvr>
                                        <p:cTn id="38" dur="1" fill="hold">
                                          <p:stCondLst>
                                            <p:cond delay="499"/>
                                          </p:stCondLst>
                                        </p:cTn>
                                        <p:tgtEl>
                                          <p:spTgt spid="16389"/>
                                        </p:tgtEl>
                                        <p:attrNameLst>
                                          <p:attrName>style.visibility</p:attrName>
                                        </p:attrNameLst>
                                      </p:cBhvr>
                                      <p:to>
                                        <p:strVal val="hidden"/>
                                      </p:to>
                                    </p:set>
                                  </p:childTnLst>
                                </p:cTn>
                              </p:par>
                            </p:childTnLst>
                          </p:cTn>
                        </p:par>
                        <p:par>
                          <p:cTn id="39" fill="hold" nodeType="afterGroup">
                            <p:stCondLst>
                              <p:cond delay="500"/>
                            </p:stCondLst>
                            <p:childTnLst>
                              <p:par>
                                <p:cTn id="40" presetID="9" presetClass="exit" presetSubtype="0" fill="hold" grpId="0" nodeType="afterEffect">
                                  <p:stCondLst>
                                    <p:cond delay="0"/>
                                  </p:stCondLst>
                                  <p:childTnLst>
                                    <p:animEffect transition="out" filter="dissolve">
                                      <p:cBhvr>
                                        <p:cTn id="41" dur="500"/>
                                        <p:tgtEl>
                                          <p:spTgt spid="16390"/>
                                        </p:tgtEl>
                                      </p:cBhvr>
                                    </p:animEffect>
                                    <p:set>
                                      <p:cBhvr>
                                        <p:cTn id="42" dur="1" fill="hold">
                                          <p:stCondLst>
                                            <p:cond delay="499"/>
                                          </p:stCondLst>
                                        </p:cTn>
                                        <p:tgtEl>
                                          <p:spTgt spid="16390"/>
                                        </p:tgtEl>
                                        <p:attrNameLst>
                                          <p:attrName>style.visibility</p:attrName>
                                        </p:attrNameLst>
                                      </p:cBhvr>
                                      <p:to>
                                        <p:strVal val="hidden"/>
                                      </p:to>
                                    </p:set>
                                  </p:childTnLst>
                                </p:cTn>
                              </p:par>
                            </p:childTnLst>
                          </p:cTn>
                        </p:par>
                        <p:par>
                          <p:cTn id="43" fill="hold" nodeType="afterGroup">
                            <p:stCondLst>
                              <p:cond delay="1000"/>
                            </p:stCondLst>
                            <p:childTnLst>
                              <p:par>
                                <p:cTn id="44" presetID="9" presetClass="exit" presetSubtype="0" fill="hold" grpId="0" nodeType="afterEffect">
                                  <p:stCondLst>
                                    <p:cond delay="1000"/>
                                  </p:stCondLst>
                                  <p:childTnLst>
                                    <p:animEffect transition="out" filter="dissolve">
                                      <p:cBhvr>
                                        <p:cTn id="45" dur="500"/>
                                        <p:tgtEl>
                                          <p:spTgt spid="16391"/>
                                        </p:tgtEl>
                                      </p:cBhvr>
                                    </p:animEffect>
                                    <p:set>
                                      <p:cBhvr>
                                        <p:cTn id="46" dur="1" fill="hold">
                                          <p:stCondLst>
                                            <p:cond delay="499"/>
                                          </p:stCondLst>
                                        </p:cTn>
                                        <p:tgtEl>
                                          <p:spTgt spid="16391"/>
                                        </p:tgtEl>
                                        <p:attrNameLst>
                                          <p:attrName>style.visibility</p:attrName>
                                        </p:attrNameLst>
                                      </p:cBhvr>
                                      <p:to>
                                        <p:strVal val="hidden"/>
                                      </p:to>
                                    </p:set>
                                  </p:childTnLst>
                                </p:cTn>
                              </p:par>
                            </p:childTnLst>
                          </p:cTn>
                        </p:par>
                        <p:par>
                          <p:cTn id="47" fill="hold" nodeType="afterGroup">
                            <p:stCondLst>
                              <p:cond delay="2500"/>
                            </p:stCondLst>
                            <p:childTnLst>
                              <p:par>
                                <p:cTn id="48" presetID="9" presetClass="exit" presetSubtype="0" fill="hold" grpId="0" nodeType="afterEffect">
                                  <p:stCondLst>
                                    <p:cond delay="1000"/>
                                  </p:stCondLst>
                                  <p:childTnLst>
                                    <p:animEffect transition="out" filter="dissolve">
                                      <p:cBhvr>
                                        <p:cTn id="49" dur="500"/>
                                        <p:tgtEl>
                                          <p:spTgt spid="16392"/>
                                        </p:tgtEl>
                                      </p:cBhvr>
                                    </p:animEffect>
                                    <p:set>
                                      <p:cBhvr>
                                        <p:cTn id="50" dur="1" fill="hold">
                                          <p:stCondLst>
                                            <p:cond delay="499"/>
                                          </p:stCondLst>
                                        </p:cTn>
                                        <p:tgtEl>
                                          <p:spTgt spid="16392"/>
                                        </p:tgtEl>
                                        <p:attrNameLst>
                                          <p:attrName>style.visibility</p:attrName>
                                        </p:attrNameLst>
                                      </p:cBhvr>
                                      <p:to>
                                        <p:strVal val="hidden"/>
                                      </p:to>
                                    </p:set>
                                  </p:childTnLst>
                                </p:cTn>
                              </p:par>
                            </p:childTnLst>
                          </p:cTn>
                        </p:par>
                        <p:par>
                          <p:cTn id="51" fill="hold" nodeType="afterGroup">
                            <p:stCondLst>
                              <p:cond delay="4000"/>
                            </p:stCondLst>
                            <p:childTnLst>
                              <p:par>
                                <p:cTn id="52" presetID="9" presetClass="exit" presetSubtype="0" fill="hold" grpId="0" nodeType="afterEffect">
                                  <p:stCondLst>
                                    <p:cond delay="1000"/>
                                  </p:stCondLst>
                                  <p:childTnLst>
                                    <p:animEffect transition="out" filter="dissolve">
                                      <p:cBhvr>
                                        <p:cTn id="53" dur="500"/>
                                        <p:tgtEl>
                                          <p:spTgt spid="16393"/>
                                        </p:tgtEl>
                                      </p:cBhvr>
                                    </p:animEffect>
                                    <p:set>
                                      <p:cBhvr>
                                        <p:cTn id="54" dur="1" fill="hold">
                                          <p:stCondLst>
                                            <p:cond delay="499"/>
                                          </p:stCondLst>
                                        </p:cTn>
                                        <p:tgtEl>
                                          <p:spTgt spid="16393"/>
                                        </p:tgtEl>
                                        <p:attrNameLst>
                                          <p:attrName>style.visibility</p:attrName>
                                        </p:attrNameLst>
                                      </p:cBhvr>
                                      <p:to>
                                        <p:strVal val="hidden"/>
                                      </p:to>
                                    </p:set>
                                  </p:childTnLst>
                                </p:cTn>
                              </p:par>
                            </p:childTnLst>
                          </p:cTn>
                        </p:par>
                        <p:par>
                          <p:cTn id="55" fill="hold" nodeType="afterGroup">
                            <p:stCondLst>
                              <p:cond delay="5500"/>
                            </p:stCondLst>
                            <p:childTnLst>
                              <p:par>
                                <p:cTn id="56" presetID="9" presetClass="exit" presetSubtype="0" fill="hold" grpId="0" nodeType="afterEffect">
                                  <p:stCondLst>
                                    <p:cond delay="1000"/>
                                  </p:stCondLst>
                                  <p:childTnLst>
                                    <p:animEffect transition="out" filter="dissolve">
                                      <p:cBhvr>
                                        <p:cTn id="57" dur="500"/>
                                        <p:tgtEl>
                                          <p:spTgt spid="16394"/>
                                        </p:tgtEl>
                                      </p:cBhvr>
                                    </p:animEffect>
                                    <p:set>
                                      <p:cBhvr>
                                        <p:cTn id="58" dur="1" fill="hold">
                                          <p:stCondLst>
                                            <p:cond delay="499"/>
                                          </p:stCondLst>
                                        </p:cTn>
                                        <p:tgtEl>
                                          <p:spTgt spid="16394"/>
                                        </p:tgtEl>
                                        <p:attrNameLst>
                                          <p:attrName>style.visibility</p:attrName>
                                        </p:attrNameLst>
                                      </p:cBhvr>
                                      <p:to>
                                        <p:strVal val="hidden"/>
                                      </p:to>
                                    </p:set>
                                  </p:childTnLst>
                                </p:cTn>
                              </p:par>
                            </p:childTnLst>
                          </p:cTn>
                        </p:par>
                        <p:par>
                          <p:cTn id="59" fill="hold" nodeType="afterGroup">
                            <p:stCondLst>
                              <p:cond delay="7000"/>
                            </p:stCondLst>
                            <p:childTnLst>
                              <p:par>
                                <p:cTn id="60" presetID="9" presetClass="exit" presetSubtype="0" fill="hold" grpId="0" nodeType="afterEffect">
                                  <p:stCondLst>
                                    <p:cond delay="1000"/>
                                  </p:stCondLst>
                                  <p:childTnLst>
                                    <p:animEffect transition="out" filter="dissolve">
                                      <p:cBhvr>
                                        <p:cTn id="61" dur="500"/>
                                        <p:tgtEl>
                                          <p:spTgt spid="16395"/>
                                        </p:tgtEl>
                                      </p:cBhvr>
                                    </p:animEffect>
                                    <p:set>
                                      <p:cBhvr>
                                        <p:cTn id="62" dur="1" fill="hold">
                                          <p:stCondLst>
                                            <p:cond delay="499"/>
                                          </p:stCondLst>
                                        </p:cTn>
                                        <p:tgtEl>
                                          <p:spTgt spid="16395"/>
                                        </p:tgtEl>
                                        <p:attrNameLst>
                                          <p:attrName>style.visibility</p:attrName>
                                        </p:attrNameLst>
                                      </p:cBhvr>
                                      <p:to>
                                        <p:strVal val="hidden"/>
                                      </p:to>
                                    </p:set>
                                  </p:childTnLst>
                                </p:cTn>
                              </p:par>
                            </p:childTnLst>
                          </p:cTn>
                        </p:par>
                        <p:par>
                          <p:cTn id="63" fill="hold" nodeType="afterGroup">
                            <p:stCondLst>
                              <p:cond delay="8500"/>
                            </p:stCondLst>
                            <p:childTnLst>
                              <p:par>
                                <p:cTn id="64" presetID="9" presetClass="exit" presetSubtype="0" fill="hold" grpId="0" nodeType="afterEffect">
                                  <p:stCondLst>
                                    <p:cond delay="1000"/>
                                  </p:stCondLst>
                                  <p:childTnLst>
                                    <p:animEffect transition="out" filter="dissolve">
                                      <p:cBhvr>
                                        <p:cTn id="65" dur="500"/>
                                        <p:tgtEl>
                                          <p:spTgt spid="16396"/>
                                        </p:tgtEl>
                                      </p:cBhvr>
                                    </p:animEffect>
                                    <p:set>
                                      <p:cBhvr>
                                        <p:cTn id="66" dur="1" fill="hold">
                                          <p:stCondLst>
                                            <p:cond delay="499"/>
                                          </p:stCondLst>
                                        </p:cTn>
                                        <p:tgtEl>
                                          <p:spTgt spid="16396"/>
                                        </p:tgtEl>
                                        <p:attrNameLst>
                                          <p:attrName>style.visibility</p:attrName>
                                        </p:attrNameLst>
                                      </p:cBhvr>
                                      <p:to>
                                        <p:strVal val="hidden"/>
                                      </p:to>
                                    </p:set>
                                  </p:childTnLst>
                                </p:cTn>
                              </p:par>
                            </p:childTnLst>
                          </p:cTn>
                        </p:par>
                        <p:par>
                          <p:cTn id="67" fill="hold" nodeType="afterGroup">
                            <p:stCondLst>
                              <p:cond delay="10000"/>
                            </p:stCondLst>
                            <p:childTnLst>
                              <p:par>
                                <p:cTn id="68" presetID="9" presetClass="exit" presetSubtype="0" fill="hold" grpId="0" nodeType="afterEffect">
                                  <p:stCondLst>
                                    <p:cond delay="1000"/>
                                  </p:stCondLst>
                                  <p:childTnLst>
                                    <p:animEffect transition="out" filter="dissolve">
                                      <p:cBhvr>
                                        <p:cTn id="69" dur="500"/>
                                        <p:tgtEl>
                                          <p:spTgt spid="16397"/>
                                        </p:tgtEl>
                                      </p:cBhvr>
                                    </p:animEffect>
                                    <p:set>
                                      <p:cBhvr>
                                        <p:cTn id="70" dur="1" fill="hold">
                                          <p:stCondLst>
                                            <p:cond delay="499"/>
                                          </p:stCondLst>
                                        </p:cTn>
                                        <p:tgtEl>
                                          <p:spTgt spid="16397"/>
                                        </p:tgtEl>
                                        <p:attrNameLst>
                                          <p:attrName>style.visibility</p:attrName>
                                        </p:attrNameLst>
                                      </p:cBhvr>
                                      <p:to>
                                        <p:strVal val="hidden"/>
                                      </p:to>
                                    </p:set>
                                  </p:childTnLst>
                                </p:cTn>
                              </p:par>
                            </p:childTnLst>
                          </p:cTn>
                        </p:par>
                        <p:par>
                          <p:cTn id="71" fill="hold" nodeType="afterGroup">
                            <p:stCondLst>
                              <p:cond delay="11500"/>
                            </p:stCondLst>
                            <p:childTnLst>
                              <p:par>
                                <p:cTn id="72" presetID="9" presetClass="exit" presetSubtype="0" fill="hold" grpId="0" nodeType="afterEffect">
                                  <p:stCondLst>
                                    <p:cond delay="1000"/>
                                  </p:stCondLst>
                                  <p:childTnLst>
                                    <p:animEffect transition="out" filter="dissolve">
                                      <p:cBhvr>
                                        <p:cTn id="73" dur="500"/>
                                        <p:tgtEl>
                                          <p:spTgt spid="16398"/>
                                        </p:tgtEl>
                                      </p:cBhvr>
                                    </p:animEffect>
                                    <p:set>
                                      <p:cBhvr>
                                        <p:cTn id="74" dur="1" fill="hold">
                                          <p:stCondLst>
                                            <p:cond delay="499"/>
                                          </p:stCondLst>
                                        </p:cTn>
                                        <p:tgtEl>
                                          <p:spTgt spid="1639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p:bldP spid="16389" grpId="0" animBg="1"/>
      <p:bldP spid="16389" grpId="1" animBg="1"/>
      <p:bldP spid="16390" grpId="0" animBg="1"/>
      <p:bldP spid="16390" grpId="1" animBg="1"/>
      <p:bldP spid="16391" grpId="0" animBg="1"/>
      <p:bldP spid="16391" grpId="1" animBg="1"/>
      <p:bldP spid="16392" grpId="0" animBg="1"/>
      <p:bldP spid="16392" grpId="1" animBg="1"/>
      <p:bldP spid="16393" grpId="0" animBg="1"/>
      <p:bldP spid="16393" grpId="1" animBg="1"/>
      <p:bldP spid="16394" grpId="0" animBg="1"/>
      <p:bldP spid="16394" grpId="1" animBg="1"/>
      <p:bldP spid="16395" grpId="0" animBg="1"/>
      <p:bldP spid="16395" grpId="1" animBg="1"/>
      <p:bldP spid="16396" grpId="0" animBg="1"/>
      <p:bldP spid="16396" grpId="1" animBg="1"/>
      <p:bldP spid="16397" grpId="0" animBg="1"/>
      <p:bldP spid="16397" grpId="1" animBg="1"/>
      <p:bldP spid="16398" grpId="0" animBg="1"/>
      <p:bldP spid="16398"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5291138" y="2060575"/>
            <a:ext cx="360362" cy="360363"/>
          </a:xfrm>
          <a:prstGeom prst="rect">
            <a:avLst/>
          </a:prstGeom>
          <a:solidFill>
            <a:schemeClr val="accent1"/>
          </a:solidFill>
          <a:ln w="9525">
            <a:solidFill>
              <a:schemeClr val="tx1"/>
            </a:solidFill>
            <a:miter lim="800000"/>
            <a:headEnd/>
            <a:tailEnd/>
          </a:ln>
        </p:spPr>
        <p:txBody>
          <a:bodyPr wrap="none" anchor="ctr"/>
          <a:lstStyle/>
          <a:p>
            <a:pPr algn="ctr"/>
            <a:r>
              <a:rPr lang="en-GB" b="1">
                <a:solidFill>
                  <a:schemeClr val="bg1"/>
                </a:solidFill>
                <a:latin typeface="Hobo Std" pitchFamily="50" charset="0"/>
              </a:rPr>
              <a:t>10</a:t>
            </a:r>
          </a:p>
        </p:txBody>
      </p:sp>
      <p:sp>
        <p:nvSpPr>
          <p:cNvPr id="20483" name="Rectangle 3"/>
          <p:cNvSpPr>
            <a:spLocks noChangeArrowheads="1"/>
          </p:cNvSpPr>
          <p:nvPr/>
        </p:nvSpPr>
        <p:spPr bwMode="auto">
          <a:xfrm>
            <a:off x="5830888" y="2060575"/>
            <a:ext cx="360362" cy="360363"/>
          </a:xfrm>
          <a:prstGeom prst="rect">
            <a:avLst/>
          </a:prstGeom>
          <a:solidFill>
            <a:schemeClr val="accent1"/>
          </a:solidFill>
          <a:ln w="9525">
            <a:solidFill>
              <a:schemeClr val="tx1"/>
            </a:solidFill>
            <a:miter lim="800000"/>
            <a:headEnd/>
            <a:tailEnd/>
          </a:ln>
        </p:spPr>
        <p:txBody>
          <a:bodyPr wrap="none" anchor="ctr"/>
          <a:lstStyle/>
          <a:p>
            <a:pPr algn="ctr"/>
            <a:r>
              <a:rPr lang="en-GB" b="1">
                <a:solidFill>
                  <a:schemeClr val="bg1"/>
                </a:solidFill>
                <a:latin typeface="Hobo Std" pitchFamily="50" charset="0"/>
              </a:rPr>
              <a:t>9</a:t>
            </a:r>
          </a:p>
        </p:txBody>
      </p:sp>
      <p:sp>
        <p:nvSpPr>
          <p:cNvPr id="20484" name="Rectangle 4"/>
          <p:cNvSpPr>
            <a:spLocks noChangeArrowheads="1"/>
          </p:cNvSpPr>
          <p:nvPr/>
        </p:nvSpPr>
        <p:spPr bwMode="auto">
          <a:xfrm>
            <a:off x="6370638" y="2060575"/>
            <a:ext cx="360362" cy="360363"/>
          </a:xfrm>
          <a:prstGeom prst="rect">
            <a:avLst/>
          </a:prstGeom>
          <a:solidFill>
            <a:schemeClr val="accent1"/>
          </a:solidFill>
          <a:ln w="9525">
            <a:solidFill>
              <a:schemeClr val="tx1"/>
            </a:solidFill>
            <a:miter lim="800000"/>
            <a:headEnd/>
            <a:tailEnd/>
          </a:ln>
        </p:spPr>
        <p:txBody>
          <a:bodyPr wrap="none" anchor="ctr"/>
          <a:lstStyle/>
          <a:p>
            <a:pPr algn="ctr"/>
            <a:r>
              <a:rPr lang="en-GB" b="1">
                <a:solidFill>
                  <a:schemeClr val="bg1"/>
                </a:solidFill>
                <a:latin typeface="Hobo Std" pitchFamily="50" charset="0"/>
              </a:rPr>
              <a:t>8</a:t>
            </a:r>
          </a:p>
        </p:txBody>
      </p:sp>
      <p:sp>
        <p:nvSpPr>
          <p:cNvPr id="20485" name="Rectangle 5"/>
          <p:cNvSpPr>
            <a:spLocks noChangeArrowheads="1"/>
          </p:cNvSpPr>
          <p:nvPr/>
        </p:nvSpPr>
        <p:spPr bwMode="auto">
          <a:xfrm>
            <a:off x="6911975" y="2060575"/>
            <a:ext cx="360363" cy="360363"/>
          </a:xfrm>
          <a:prstGeom prst="rect">
            <a:avLst/>
          </a:prstGeom>
          <a:solidFill>
            <a:schemeClr val="accent1"/>
          </a:solidFill>
          <a:ln w="9525">
            <a:solidFill>
              <a:schemeClr val="tx1"/>
            </a:solidFill>
            <a:miter lim="800000"/>
            <a:headEnd/>
            <a:tailEnd/>
          </a:ln>
        </p:spPr>
        <p:txBody>
          <a:bodyPr wrap="none" anchor="ctr"/>
          <a:lstStyle/>
          <a:p>
            <a:pPr algn="ctr"/>
            <a:r>
              <a:rPr lang="en-GB" b="1">
                <a:solidFill>
                  <a:schemeClr val="bg1"/>
                </a:solidFill>
                <a:latin typeface="Hobo Std" pitchFamily="50" charset="0"/>
              </a:rPr>
              <a:t>7</a:t>
            </a:r>
          </a:p>
        </p:txBody>
      </p:sp>
      <p:sp>
        <p:nvSpPr>
          <p:cNvPr id="20486" name="Rectangle 6"/>
          <p:cNvSpPr>
            <a:spLocks noChangeArrowheads="1"/>
          </p:cNvSpPr>
          <p:nvPr/>
        </p:nvSpPr>
        <p:spPr bwMode="auto">
          <a:xfrm>
            <a:off x="7451725" y="2060575"/>
            <a:ext cx="360363" cy="360363"/>
          </a:xfrm>
          <a:prstGeom prst="rect">
            <a:avLst/>
          </a:prstGeom>
          <a:solidFill>
            <a:schemeClr val="accent1"/>
          </a:solidFill>
          <a:ln w="9525">
            <a:solidFill>
              <a:schemeClr val="tx1"/>
            </a:solidFill>
            <a:miter lim="800000"/>
            <a:headEnd/>
            <a:tailEnd/>
          </a:ln>
        </p:spPr>
        <p:txBody>
          <a:bodyPr wrap="none" anchor="ctr"/>
          <a:lstStyle/>
          <a:p>
            <a:pPr algn="ctr"/>
            <a:r>
              <a:rPr lang="en-GB" b="1">
                <a:solidFill>
                  <a:schemeClr val="bg1"/>
                </a:solidFill>
                <a:latin typeface="Hobo Std" pitchFamily="50" charset="0"/>
              </a:rPr>
              <a:t>6</a:t>
            </a:r>
          </a:p>
        </p:txBody>
      </p:sp>
      <p:sp>
        <p:nvSpPr>
          <p:cNvPr id="20487" name="Rectangle 7"/>
          <p:cNvSpPr>
            <a:spLocks noChangeArrowheads="1"/>
          </p:cNvSpPr>
          <p:nvPr/>
        </p:nvSpPr>
        <p:spPr bwMode="auto">
          <a:xfrm>
            <a:off x="5291138" y="2600325"/>
            <a:ext cx="360362" cy="360363"/>
          </a:xfrm>
          <a:prstGeom prst="rect">
            <a:avLst/>
          </a:prstGeom>
          <a:solidFill>
            <a:schemeClr val="accent1"/>
          </a:solidFill>
          <a:ln w="9525">
            <a:solidFill>
              <a:schemeClr val="tx1"/>
            </a:solidFill>
            <a:miter lim="800000"/>
            <a:headEnd/>
            <a:tailEnd/>
          </a:ln>
        </p:spPr>
        <p:txBody>
          <a:bodyPr wrap="none" anchor="ctr"/>
          <a:lstStyle/>
          <a:p>
            <a:pPr algn="ctr"/>
            <a:r>
              <a:rPr lang="en-GB" b="1">
                <a:solidFill>
                  <a:schemeClr val="bg1"/>
                </a:solidFill>
                <a:latin typeface="Hobo Std" pitchFamily="50" charset="0"/>
              </a:rPr>
              <a:t>5</a:t>
            </a:r>
          </a:p>
        </p:txBody>
      </p:sp>
      <p:sp>
        <p:nvSpPr>
          <p:cNvPr id="20488" name="Rectangle 8"/>
          <p:cNvSpPr>
            <a:spLocks noChangeArrowheads="1"/>
          </p:cNvSpPr>
          <p:nvPr/>
        </p:nvSpPr>
        <p:spPr bwMode="auto">
          <a:xfrm>
            <a:off x="5830888" y="2600325"/>
            <a:ext cx="360362" cy="360363"/>
          </a:xfrm>
          <a:prstGeom prst="rect">
            <a:avLst/>
          </a:prstGeom>
          <a:solidFill>
            <a:schemeClr val="accent1"/>
          </a:solidFill>
          <a:ln w="9525">
            <a:solidFill>
              <a:schemeClr val="tx1"/>
            </a:solidFill>
            <a:miter lim="800000"/>
            <a:headEnd/>
            <a:tailEnd/>
          </a:ln>
        </p:spPr>
        <p:txBody>
          <a:bodyPr wrap="none" anchor="ctr"/>
          <a:lstStyle/>
          <a:p>
            <a:pPr algn="ctr"/>
            <a:r>
              <a:rPr lang="en-GB" b="1">
                <a:solidFill>
                  <a:schemeClr val="bg1"/>
                </a:solidFill>
                <a:latin typeface="Hobo Std" pitchFamily="50" charset="0"/>
              </a:rPr>
              <a:t>4</a:t>
            </a:r>
          </a:p>
        </p:txBody>
      </p:sp>
      <p:sp>
        <p:nvSpPr>
          <p:cNvPr id="20489" name="Rectangle 9"/>
          <p:cNvSpPr>
            <a:spLocks noChangeArrowheads="1"/>
          </p:cNvSpPr>
          <p:nvPr/>
        </p:nvSpPr>
        <p:spPr bwMode="auto">
          <a:xfrm>
            <a:off x="6370638" y="2600325"/>
            <a:ext cx="360362" cy="360363"/>
          </a:xfrm>
          <a:prstGeom prst="rect">
            <a:avLst/>
          </a:prstGeom>
          <a:solidFill>
            <a:schemeClr val="accent1"/>
          </a:solidFill>
          <a:ln w="9525">
            <a:solidFill>
              <a:schemeClr val="tx1"/>
            </a:solidFill>
            <a:miter lim="800000"/>
            <a:headEnd/>
            <a:tailEnd/>
          </a:ln>
        </p:spPr>
        <p:txBody>
          <a:bodyPr wrap="none" anchor="ctr"/>
          <a:lstStyle/>
          <a:p>
            <a:pPr algn="ctr"/>
            <a:r>
              <a:rPr lang="en-GB" b="1">
                <a:solidFill>
                  <a:schemeClr val="bg1"/>
                </a:solidFill>
                <a:latin typeface="Hobo Std" pitchFamily="50" charset="0"/>
              </a:rPr>
              <a:t>3</a:t>
            </a:r>
          </a:p>
        </p:txBody>
      </p:sp>
      <p:sp>
        <p:nvSpPr>
          <p:cNvPr id="20490" name="Rectangle 10"/>
          <p:cNvSpPr>
            <a:spLocks noChangeArrowheads="1"/>
          </p:cNvSpPr>
          <p:nvPr/>
        </p:nvSpPr>
        <p:spPr bwMode="auto">
          <a:xfrm>
            <a:off x="6911975" y="2600325"/>
            <a:ext cx="360363" cy="360363"/>
          </a:xfrm>
          <a:prstGeom prst="rect">
            <a:avLst/>
          </a:prstGeom>
          <a:solidFill>
            <a:schemeClr val="accent1"/>
          </a:solidFill>
          <a:ln w="9525">
            <a:solidFill>
              <a:schemeClr val="tx1"/>
            </a:solidFill>
            <a:miter lim="800000"/>
            <a:headEnd/>
            <a:tailEnd/>
          </a:ln>
        </p:spPr>
        <p:txBody>
          <a:bodyPr wrap="none" anchor="ctr"/>
          <a:lstStyle/>
          <a:p>
            <a:pPr algn="ctr"/>
            <a:r>
              <a:rPr lang="en-GB" b="1">
                <a:solidFill>
                  <a:schemeClr val="bg1"/>
                </a:solidFill>
                <a:latin typeface="Hobo Std" pitchFamily="50" charset="0"/>
              </a:rPr>
              <a:t>2</a:t>
            </a:r>
          </a:p>
        </p:txBody>
      </p:sp>
      <p:sp>
        <p:nvSpPr>
          <p:cNvPr id="20491" name="Rectangle 11"/>
          <p:cNvSpPr>
            <a:spLocks noChangeArrowheads="1"/>
          </p:cNvSpPr>
          <p:nvPr/>
        </p:nvSpPr>
        <p:spPr bwMode="auto">
          <a:xfrm>
            <a:off x="7451725" y="2600325"/>
            <a:ext cx="360363" cy="360363"/>
          </a:xfrm>
          <a:prstGeom prst="rect">
            <a:avLst/>
          </a:prstGeom>
          <a:solidFill>
            <a:schemeClr val="accent1"/>
          </a:solidFill>
          <a:ln w="9525">
            <a:solidFill>
              <a:schemeClr val="tx1"/>
            </a:solidFill>
            <a:miter lim="800000"/>
            <a:headEnd/>
            <a:tailEnd/>
          </a:ln>
        </p:spPr>
        <p:txBody>
          <a:bodyPr wrap="none" anchor="ctr"/>
          <a:lstStyle/>
          <a:p>
            <a:pPr algn="ctr"/>
            <a:r>
              <a:rPr lang="en-GB" b="1">
                <a:solidFill>
                  <a:schemeClr val="bg1"/>
                </a:solidFill>
                <a:latin typeface="Hobo Std" pitchFamily="50" charset="0"/>
              </a:rPr>
              <a:t>1</a:t>
            </a:r>
          </a:p>
        </p:txBody>
      </p:sp>
      <p:sp>
        <p:nvSpPr>
          <p:cNvPr id="17420" name="Text Box 12"/>
          <p:cNvSpPr txBox="1">
            <a:spLocks noChangeArrowheads="1"/>
          </p:cNvSpPr>
          <p:nvPr/>
        </p:nvSpPr>
        <p:spPr bwMode="auto">
          <a:xfrm>
            <a:off x="684213" y="2924175"/>
            <a:ext cx="3743325" cy="1077218"/>
          </a:xfrm>
          <a:prstGeom prst="rect">
            <a:avLst/>
          </a:prstGeom>
          <a:solidFill>
            <a:schemeClr val="tx2"/>
          </a:solidFill>
          <a:ln w="9525">
            <a:solidFill>
              <a:srgbClr val="000000"/>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sz="3200" b="1">
                <a:solidFill>
                  <a:schemeClr val="bg1"/>
                </a:solidFill>
                <a:latin typeface="Hobo Std" pitchFamily="50" charset="0"/>
              </a:rPr>
              <a:t>The pipe up which the magma comes</a:t>
            </a:r>
          </a:p>
        </p:txBody>
      </p:sp>
      <p:sp>
        <p:nvSpPr>
          <p:cNvPr id="17421" name="Text Box 15"/>
          <p:cNvSpPr txBox="1">
            <a:spLocks noChangeArrowheads="1"/>
          </p:cNvSpPr>
          <p:nvPr/>
        </p:nvSpPr>
        <p:spPr bwMode="auto">
          <a:xfrm>
            <a:off x="755650" y="1557338"/>
            <a:ext cx="17287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b="1">
              <a:solidFill>
                <a:schemeClr val="bg1"/>
              </a:solidFill>
              <a:latin typeface="Hobo Std" pitchFamily="50" charset="0"/>
            </a:endParaRPr>
          </a:p>
        </p:txBody>
      </p:sp>
      <p:sp>
        <p:nvSpPr>
          <p:cNvPr id="17422" name="Text Box 18"/>
          <p:cNvSpPr txBox="1">
            <a:spLocks noChangeArrowheads="1"/>
          </p:cNvSpPr>
          <p:nvPr/>
        </p:nvSpPr>
        <p:spPr bwMode="auto">
          <a:xfrm>
            <a:off x="684213" y="1916113"/>
            <a:ext cx="1008062"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sz="4800" b="1">
                <a:solidFill>
                  <a:schemeClr val="bg1"/>
                </a:solidFill>
                <a:latin typeface="Hobo Std" pitchFamily="50" charset="0"/>
              </a:rPr>
              <a:t>2</a:t>
            </a:r>
          </a:p>
        </p:txBody>
      </p:sp>
    </p:spTree>
    <p:extLst>
      <p:ext uri="{BB962C8B-B14F-4D97-AF65-F5344CB8AC3E}">
        <p14:creationId xmlns:p14="http://schemas.microsoft.com/office/powerpoint/2010/main" val="28391878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xit" presetSubtype="0" fill="hold" grpId="0" nodeType="afterEffect">
                                  <p:stCondLst>
                                    <p:cond delay="0"/>
                                  </p:stCondLst>
                                  <p:childTnLst>
                                    <p:animEffect transition="out" filter="dissolve">
                                      <p:cBhvr>
                                        <p:cTn id="6" dur="500"/>
                                        <p:tgtEl>
                                          <p:spTgt spid="20482"/>
                                        </p:tgtEl>
                                      </p:cBhvr>
                                    </p:animEffect>
                                    <p:set>
                                      <p:cBhvr>
                                        <p:cTn id="7" dur="1" fill="hold">
                                          <p:stCondLst>
                                            <p:cond delay="499"/>
                                          </p:stCondLst>
                                        </p:cTn>
                                        <p:tgtEl>
                                          <p:spTgt spid="20482"/>
                                        </p:tgtEl>
                                        <p:attrNameLst>
                                          <p:attrName>style.visibility</p:attrName>
                                        </p:attrNameLst>
                                      </p:cBhvr>
                                      <p:to>
                                        <p:strVal val="hidden"/>
                                      </p:to>
                                    </p:set>
                                  </p:childTnLst>
                                </p:cTn>
                              </p:par>
                            </p:childTnLst>
                          </p:cTn>
                        </p:par>
                        <p:par>
                          <p:cTn id="8" fill="hold" nodeType="afterGroup">
                            <p:stCondLst>
                              <p:cond delay="500"/>
                            </p:stCondLst>
                            <p:childTnLst>
                              <p:par>
                                <p:cTn id="9" presetID="9" presetClass="exit" presetSubtype="0" fill="hold" grpId="0" nodeType="afterEffect">
                                  <p:stCondLst>
                                    <p:cond delay="0"/>
                                  </p:stCondLst>
                                  <p:childTnLst>
                                    <p:animEffect transition="out" filter="dissolve">
                                      <p:cBhvr>
                                        <p:cTn id="10" dur="500"/>
                                        <p:tgtEl>
                                          <p:spTgt spid="20483"/>
                                        </p:tgtEl>
                                      </p:cBhvr>
                                    </p:animEffect>
                                    <p:set>
                                      <p:cBhvr>
                                        <p:cTn id="11" dur="1" fill="hold">
                                          <p:stCondLst>
                                            <p:cond delay="499"/>
                                          </p:stCondLst>
                                        </p:cTn>
                                        <p:tgtEl>
                                          <p:spTgt spid="20483"/>
                                        </p:tgtEl>
                                        <p:attrNameLst>
                                          <p:attrName>style.visibility</p:attrName>
                                        </p:attrNameLst>
                                      </p:cBhvr>
                                      <p:to>
                                        <p:strVal val="hidden"/>
                                      </p:to>
                                    </p:set>
                                  </p:childTnLst>
                                </p:cTn>
                              </p:par>
                            </p:childTnLst>
                          </p:cTn>
                        </p:par>
                        <p:par>
                          <p:cTn id="12" fill="hold" nodeType="afterGroup">
                            <p:stCondLst>
                              <p:cond delay="1000"/>
                            </p:stCondLst>
                            <p:childTnLst>
                              <p:par>
                                <p:cTn id="13" presetID="9" presetClass="exit" presetSubtype="0" fill="hold" grpId="0" nodeType="afterEffect">
                                  <p:stCondLst>
                                    <p:cond delay="1000"/>
                                  </p:stCondLst>
                                  <p:childTnLst>
                                    <p:animEffect transition="out" filter="dissolve">
                                      <p:cBhvr>
                                        <p:cTn id="14" dur="500"/>
                                        <p:tgtEl>
                                          <p:spTgt spid="20484"/>
                                        </p:tgtEl>
                                      </p:cBhvr>
                                    </p:animEffect>
                                    <p:set>
                                      <p:cBhvr>
                                        <p:cTn id="15" dur="1" fill="hold">
                                          <p:stCondLst>
                                            <p:cond delay="499"/>
                                          </p:stCondLst>
                                        </p:cTn>
                                        <p:tgtEl>
                                          <p:spTgt spid="20484"/>
                                        </p:tgtEl>
                                        <p:attrNameLst>
                                          <p:attrName>style.visibility</p:attrName>
                                        </p:attrNameLst>
                                      </p:cBhvr>
                                      <p:to>
                                        <p:strVal val="hidden"/>
                                      </p:to>
                                    </p:set>
                                  </p:childTnLst>
                                </p:cTn>
                              </p:par>
                            </p:childTnLst>
                          </p:cTn>
                        </p:par>
                        <p:par>
                          <p:cTn id="16" fill="hold" nodeType="afterGroup">
                            <p:stCondLst>
                              <p:cond delay="2500"/>
                            </p:stCondLst>
                            <p:childTnLst>
                              <p:par>
                                <p:cTn id="17" presetID="9" presetClass="exit" presetSubtype="0" fill="hold" grpId="0" nodeType="afterEffect">
                                  <p:stCondLst>
                                    <p:cond delay="1000"/>
                                  </p:stCondLst>
                                  <p:childTnLst>
                                    <p:animEffect transition="out" filter="dissolve">
                                      <p:cBhvr>
                                        <p:cTn id="18" dur="500"/>
                                        <p:tgtEl>
                                          <p:spTgt spid="20485"/>
                                        </p:tgtEl>
                                      </p:cBhvr>
                                    </p:animEffect>
                                    <p:set>
                                      <p:cBhvr>
                                        <p:cTn id="19" dur="1" fill="hold">
                                          <p:stCondLst>
                                            <p:cond delay="499"/>
                                          </p:stCondLst>
                                        </p:cTn>
                                        <p:tgtEl>
                                          <p:spTgt spid="20485"/>
                                        </p:tgtEl>
                                        <p:attrNameLst>
                                          <p:attrName>style.visibility</p:attrName>
                                        </p:attrNameLst>
                                      </p:cBhvr>
                                      <p:to>
                                        <p:strVal val="hidden"/>
                                      </p:to>
                                    </p:set>
                                  </p:childTnLst>
                                </p:cTn>
                              </p:par>
                            </p:childTnLst>
                          </p:cTn>
                        </p:par>
                        <p:par>
                          <p:cTn id="20" fill="hold" nodeType="afterGroup">
                            <p:stCondLst>
                              <p:cond delay="4000"/>
                            </p:stCondLst>
                            <p:childTnLst>
                              <p:par>
                                <p:cTn id="21" presetID="9" presetClass="exit" presetSubtype="0" fill="hold" grpId="0" nodeType="afterEffect">
                                  <p:stCondLst>
                                    <p:cond delay="1000"/>
                                  </p:stCondLst>
                                  <p:childTnLst>
                                    <p:animEffect transition="out" filter="dissolve">
                                      <p:cBhvr>
                                        <p:cTn id="22" dur="500"/>
                                        <p:tgtEl>
                                          <p:spTgt spid="20486"/>
                                        </p:tgtEl>
                                      </p:cBhvr>
                                    </p:animEffect>
                                    <p:set>
                                      <p:cBhvr>
                                        <p:cTn id="23" dur="1" fill="hold">
                                          <p:stCondLst>
                                            <p:cond delay="499"/>
                                          </p:stCondLst>
                                        </p:cTn>
                                        <p:tgtEl>
                                          <p:spTgt spid="20486"/>
                                        </p:tgtEl>
                                        <p:attrNameLst>
                                          <p:attrName>style.visibility</p:attrName>
                                        </p:attrNameLst>
                                      </p:cBhvr>
                                      <p:to>
                                        <p:strVal val="hidden"/>
                                      </p:to>
                                    </p:set>
                                  </p:childTnLst>
                                </p:cTn>
                              </p:par>
                            </p:childTnLst>
                          </p:cTn>
                        </p:par>
                        <p:par>
                          <p:cTn id="24" fill="hold" nodeType="afterGroup">
                            <p:stCondLst>
                              <p:cond delay="5500"/>
                            </p:stCondLst>
                            <p:childTnLst>
                              <p:par>
                                <p:cTn id="25" presetID="9" presetClass="exit" presetSubtype="0" fill="hold" grpId="0" nodeType="afterEffect">
                                  <p:stCondLst>
                                    <p:cond delay="1000"/>
                                  </p:stCondLst>
                                  <p:childTnLst>
                                    <p:animEffect transition="out" filter="dissolve">
                                      <p:cBhvr>
                                        <p:cTn id="26" dur="500"/>
                                        <p:tgtEl>
                                          <p:spTgt spid="20487"/>
                                        </p:tgtEl>
                                      </p:cBhvr>
                                    </p:animEffect>
                                    <p:set>
                                      <p:cBhvr>
                                        <p:cTn id="27" dur="1" fill="hold">
                                          <p:stCondLst>
                                            <p:cond delay="499"/>
                                          </p:stCondLst>
                                        </p:cTn>
                                        <p:tgtEl>
                                          <p:spTgt spid="20487"/>
                                        </p:tgtEl>
                                        <p:attrNameLst>
                                          <p:attrName>style.visibility</p:attrName>
                                        </p:attrNameLst>
                                      </p:cBhvr>
                                      <p:to>
                                        <p:strVal val="hidden"/>
                                      </p:to>
                                    </p:set>
                                  </p:childTnLst>
                                </p:cTn>
                              </p:par>
                            </p:childTnLst>
                          </p:cTn>
                        </p:par>
                        <p:par>
                          <p:cTn id="28" fill="hold" nodeType="afterGroup">
                            <p:stCondLst>
                              <p:cond delay="7000"/>
                            </p:stCondLst>
                            <p:childTnLst>
                              <p:par>
                                <p:cTn id="29" presetID="9" presetClass="exit" presetSubtype="0" fill="hold" grpId="0" nodeType="afterEffect">
                                  <p:stCondLst>
                                    <p:cond delay="1000"/>
                                  </p:stCondLst>
                                  <p:childTnLst>
                                    <p:animEffect transition="out" filter="dissolve">
                                      <p:cBhvr>
                                        <p:cTn id="30" dur="500"/>
                                        <p:tgtEl>
                                          <p:spTgt spid="20488"/>
                                        </p:tgtEl>
                                      </p:cBhvr>
                                    </p:animEffect>
                                    <p:set>
                                      <p:cBhvr>
                                        <p:cTn id="31" dur="1" fill="hold">
                                          <p:stCondLst>
                                            <p:cond delay="499"/>
                                          </p:stCondLst>
                                        </p:cTn>
                                        <p:tgtEl>
                                          <p:spTgt spid="20488"/>
                                        </p:tgtEl>
                                        <p:attrNameLst>
                                          <p:attrName>style.visibility</p:attrName>
                                        </p:attrNameLst>
                                      </p:cBhvr>
                                      <p:to>
                                        <p:strVal val="hidden"/>
                                      </p:to>
                                    </p:set>
                                  </p:childTnLst>
                                </p:cTn>
                              </p:par>
                            </p:childTnLst>
                          </p:cTn>
                        </p:par>
                        <p:par>
                          <p:cTn id="32" fill="hold" nodeType="afterGroup">
                            <p:stCondLst>
                              <p:cond delay="8500"/>
                            </p:stCondLst>
                            <p:childTnLst>
                              <p:par>
                                <p:cTn id="33" presetID="9" presetClass="exit" presetSubtype="0" fill="hold" grpId="0" nodeType="afterEffect">
                                  <p:stCondLst>
                                    <p:cond delay="1000"/>
                                  </p:stCondLst>
                                  <p:childTnLst>
                                    <p:animEffect transition="out" filter="dissolve">
                                      <p:cBhvr>
                                        <p:cTn id="34" dur="500"/>
                                        <p:tgtEl>
                                          <p:spTgt spid="20489"/>
                                        </p:tgtEl>
                                      </p:cBhvr>
                                    </p:animEffect>
                                    <p:set>
                                      <p:cBhvr>
                                        <p:cTn id="35" dur="1" fill="hold">
                                          <p:stCondLst>
                                            <p:cond delay="499"/>
                                          </p:stCondLst>
                                        </p:cTn>
                                        <p:tgtEl>
                                          <p:spTgt spid="20489"/>
                                        </p:tgtEl>
                                        <p:attrNameLst>
                                          <p:attrName>style.visibility</p:attrName>
                                        </p:attrNameLst>
                                      </p:cBhvr>
                                      <p:to>
                                        <p:strVal val="hidden"/>
                                      </p:to>
                                    </p:set>
                                  </p:childTnLst>
                                </p:cTn>
                              </p:par>
                            </p:childTnLst>
                          </p:cTn>
                        </p:par>
                        <p:par>
                          <p:cTn id="36" fill="hold" nodeType="afterGroup">
                            <p:stCondLst>
                              <p:cond delay="10000"/>
                            </p:stCondLst>
                            <p:childTnLst>
                              <p:par>
                                <p:cTn id="37" presetID="9" presetClass="exit" presetSubtype="0" fill="hold" grpId="0" nodeType="afterEffect">
                                  <p:stCondLst>
                                    <p:cond delay="1000"/>
                                  </p:stCondLst>
                                  <p:childTnLst>
                                    <p:animEffect transition="out" filter="dissolve">
                                      <p:cBhvr>
                                        <p:cTn id="38" dur="500"/>
                                        <p:tgtEl>
                                          <p:spTgt spid="20490"/>
                                        </p:tgtEl>
                                      </p:cBhvr>
                                    </p:animEffect>
                                    <p:set>
                                      <p:cBhvr>
                                        <p:cTn id="39" dur="1" fill="hold">
                                          <p:stCondLst>
                                            <p:cond delay="499"/>
                                          </p:stCondLst>
                                        </p:cTn>
                                        <p:tgtEl>
                                          <p:spTgt spid="20490"/>
                                        </p:tgtEl>
                                        <p:attrNameLst>
                                          <p:attrName>style.visibility</p:attrName>
                                        </p:attrNameLst>
                                      </p:cBhvr>
                                      <p:to>
                                        <p:strVal val="hidden"/>
                                      </p:to>
                                    </p:set>
                                  </p:childTnLst>
                                </p:cTn>
                              </p:par>
                            </p:childTnLst>
                          </p:cTn>
                        </p:par>
                        <p:par>
                          <p:cTn id="40" fill="hold" nodeType="afterGroup">
                            <p:stCondLst>
                              <p:cond delay="11500"/>
                            </p:stCondLst>
                            <p:childTnLst>
                              <p:par>
                                <p:cTn id="41" presetID="9" presetClass="exit" presetSubtype="0" fill="hold" grpId="0" nodeType="afterEffect">
                                  <p:stCondLst>
                                    <p:cond delay="1000"/>
                                  </p:stCondLst>
                                  <p:childTnLst>
                                    <p:animEffect transition="out" filter="dissolve">
                                      <p:cBhvr>
                                        <p:cTn id="42" dur="500"/>
                                        <p:tgtEl>
                                          <p:spTgt spid="20491"/>
                                        </p:tgtEl>
                                      </p:cBhvr>
                                    </p:animEffect>
                                    <p:set>
                                      <p:cBhvr>
                                        <p:cTn id="43" dur="1" fill="hold">
                                          <p:stCondLst>
                                            <p:cond delay="499"/>
                                          </p:stCondLst>
                                        </p:cTn>
                                        <p:tgtEl>
                                          <p:spTgt spid="2049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animBg="1"/>
      <p:bldP spid="20483" grpId="0" animBg="1"/>
      <p:bldP spid="20484" grpId="0" animBg="1"/>
      <p:bldP spid="20485" grpId="0" animBg="1"/>
      <p:bldP spid="20486" grpId="0" animBg="1"/>
      <p:bldP spid="20487" grpId="0" animBg="1"/>
      <p:bldP spid="20488" grpId="0" animBg="1"/>
      <p:bldP spid="20489" grpId="0" animBg="1"/>
      <p:bldP spid="20490" grpId="0" animBg="1"/>
      <p:bldP spid="2049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5291138" y="2060575"/>
            <a:ext cx="360362" cy="360363"/>
          </a:xfrm>
          <a:prstGeom prst="rect">
            <a:avLst/>
          </a:prstGeom>
          <a:solidFill>
            <a:schemeClr val="accent1"/>
          </a:solidFill>
          <a:ln w="9525">
            <a:solidFill>
              <a:schemeClr val="tx1"/>
            </a:solidFill>
            <a:miter lim="800000"/>
            <a:headEnd/>
            <a:tailEnd/>
          </a:ln>
        </p:spPr>
        <p:txBody>
          <a:bodyPr wrap="none" anchor="ctr"/>
          <a:lstStyle/>
          <a:p>
            <a:pPr algn="ctr"/>
            <a:r>
              <a:rPr lang="en-GB" b="1">
                <a:solidFill>
                  <a:schemeClr val="bg1"/>
                </a:solidFill>
                <a:latin typeface="Hobo Std" pitchFamily="50" charset="0"/>
              </a:rPr>
              <a:t>10</a:t>
            </a:r>
          </a:p>
        </p:txBody>
      </p:sp>
      <p:sp>
        <p:nvSpPr>
          <p:cNvPr id="21507" name="Rectangle 3"/>
          <p:cNvSpPr>
            <a:spLocks noChangeArrowheads="1"/>
          </p:cNvSpPr>
          <p:nvPr/>
        </p:nvSpPr>
        <p:spPr bwMode="auto">
          <a:xfrm>
            <a:off x="5830888" y="2060575"/>
            <a:ext cx="360362" cy="360363"/>
          </a:xfrm>
          <a:prstGeom prst="rect">
            <a:avLst/>
          </a:prstGeom>
          <a:solidFill>
            <a:schemeClr val="accent1"/>
          </a:solidFill>
          <a:ln w="9525">
            <a:solidFill>
              <a:schemeClr val="tx1"/>
            </a:solidFill>
            <a:miter lim="800000"/>
            <a:headEnd/>
            <a:tailEnd/>
          </a:ln>
        </p:spPr>
        <p:txBody>
          <a:bodyPr wrap="none" anchor="ctr"/>
          <a:lstStyle/>
          <a:p>
            <a:pPr algn="ctr"/>
            <a:r>
              <a:rPr lang="en-GB" b="1">
                <a:solidFill>
                  <a:schemeClr val="bg1"/>
                </a:solidFill>
                <a:latin typeface="Hobo Std" pitchFamily="50" charset="0"/>
              </a:rPr>
              <a:t>9</a:t>
            </a:r>
          </a:p>
        </p:txBody>
      </p:sp>
      <p:sp>
        <p:nvSpPr>
          <p:cNvPr id="21508" name="Rectangle 4"/>
          <p:cNvSpPr>
            <a:spLocks noChangeArrowheads="1"/>
          </p:cNvSpPr>
          <p:nvPr/>
        </p:nvSpPr>
        <p:spPr bwMode="auto">
          <a:xfrm>
            <a:off x="6370638" y="2060575"/>
            <a:ext cx="360362" cy="360363"/>
          </a:xfrm>
          <a:prstGeom prst="rect">
            <a:avLst/>
          </a:prstGeom>
          <a:solidFill>
            <a:schemeClr val="accent1"/>
          </a:solidFill>
          <a:ln w="9525">
            <a:solidFill>
              <a:schemeClr val="tx1"/>
            </a:solidFill>
            <a:miter lim="800000"/>
            <a:headEnd/>
            <a:tailEnd/>
          </a:ln>
        </p:spPr>
        <p:txBody>
          <a:bodyPr wrap="none" anchor="ctr"/>
          <a:lstStyle/>
          <a:p>
            <a:pPr algn="ctr"/>
            <a:r>
              <a:rPr lang="en-GB" b="1">
                <a:solidFill>
                  <a:schemeClr val="bg1"/>
                </a:solidFill>
                <a:latin typeface="Hobo Std" pitchFamily="50" charset="0"/>
              </a:rPr>
              <a:t>8</a:t>
            </a:r>
          </a:p>
        </p:txBody>
      </p:sp>
      <p:sp>
        <p:nvSpPr>
          <p:cNvPr id="21509" name="Rectangle 5"/>
          <p:cNvSpPr>
            <a:spLocks noChangeArrowheads="1"/>
          </p:cNvSpPr>
          <p:nvPr/>
        </p:nvSpPr>
        <p:spPr bwMode="auto">
          <a:xfrm>
            <a:off x="6911975" y="2060575"/>
            <a:ext cx="360363" cy="360363"/>
          </a:xfrm>
          <a:prstGeom prst="rect">
            <a:avLst/>
          </a:prstGeom>
          <a:solidFill>
            <a:schemeClr val="accent1"/>
          </a:solidFill>
          <a:ln w="9525">
            <a:solidFill>
              <a:schemeClr val="tx1"/>
            </a:solidFill>
            <a:miter lim="800000"/>
            <a:headEnd/>
            <a:tailEnd/>
          </a:ln>
        </p:spPr>
        <p:txBody>
          <a:bodyPr wrap="none" anchor="ctr"/>
          <a:lstStyle/>
          <a:p>
            <a:pPr algn="ctr"/>
            <a:r>
              <a:rPr lang="en-GB" b="1">
                <a:solidFill>
                  <a:schemeClr val="bg1"/>
                </a:solidFill>
                <a:latin typeface="Hobo Std" pitchFamily="50" charset="0"/>
              </a:rPr>
              <a:t>7</a:t>
            </a:r>
          </a:p>
        </p:txBody>
      </p:sp>
      <p:sp>
        <p:nvSpPr>
          <p:cNvPr id="21510" name="Rectangle 6"/>
          <p:cNvSpPr>
            <a:spLocks noChangeArrowheads="1"/>
          </p:cNvSpPr>
          <p:nvPr/>
        </p:nvSpPr>
        <p:spPr bwMode="auto">
          <a:xfrm>
            <a:off x="7451725" y="2060575"/>
            <a:ext cx="360363" cy="360363"/>
          </a:xfrm>
          <a:prstGeom prst="rect">
            <a:avLst/>
          </a:prstGeom>
          <a:solidFill>
            <a:schemeClr val="accent1"/>
          </a:solidFill>
          <a:ln w="9525">
            <a:solidFill>
              <a:schemeClr val="tx1"/>
            </a:solidFill>
            <a:miter lim="800000"/>
            <a:headEnd/>
            <a:tailEnd/>
          </a:ln>
        </p:spPr>
        <p:txBody>
          <a:bodyPr wrap="none" anchor="ctr"/>
          <a:lstStyle/>
          <a:p>
            <a:pPr algn="ctr"/>
            <a:r>
              <a:rPr lang="en-GB" b="1">
                <a:solidFill>
                  <a:schemeClr val="bg1"/>
                </a:solidFill>
                <a:latin typeface="Hobo Std" pitchFamily="50" charset="0"/>
              </a:rPr>
              <a:t>6</a:t>
            </a:r>
          </a:p>
        </p:txBody>
      </p:sp>
      <p:sp>
        <p:nvSpPr>
          <p:cNvPr id="21511" name="Rectangle 7"/>
          <p:cNvSpPr>
            <a:spLocks noChangeArrowheads="1"/>
          </p:cNvSpPr>
          <p:nvPr/>
        </p:nvSpPr>
        <p:spPr bwMode="auto">
          <a:xfrm>
            <a:off x="5291138" y="2600325"/>
            <a:ext cx="360362" cy="360363"/>
          </a:xfrm>
          <a:prstGeom prst="rect">
            <a:avLst/>
          </a:prstGeom>
          <a:solidFill>
            <a:schemeClr val="accent1"/>
          </a:solidFill>
          <a:ln w="9525">
            <a:solidFill>
              <a:schemeClr val="tx1"/>
            </a:solidFill>
            <a:miter lim="800000"/>
            <a:headEnd/>
            <a:tailEnd/>
          </a:ln>
        </p:spPr>
        <p:txBody>
          <a:bodyPr wrap="none" anchor="ctr"/>
          <a:lstStyle/>
          <a:p>
            <a:pPr algn="ctr"/>
            <a:r>
              <a:rPr lang="en-GB" b="1">
                <a:solidFill>
                  <a:schemeClr val="bg1"/>
                </a:solidFill>
                <a:latin typeface="Hobo Std" pitchFamily="50" charset="0"/>
              </a:rPr>
              <a:t>5</a:t>
            </a:r>
          </a:p>
        </p:txBody>
      </p:sp>
      <p:sp>
        <p:nvSpPr>
          <p:cNvPr id="21512" name="Rectangle 8"/>
          <p:cNvSpPr>
            <a:spLocks noChangeArrowheads="1"/>
          </p:cNvSpPr>
          <p:nvPr/>
        </p:nvSpPr>
        <p:spPr bwMode="auto">
          <a:xfrm>
            <a:off x="5830888" y="2600325"/>
            <a:ext cx="360362" cy="360363"/>
          </a:xfrm>
          <a:prstGeom prst="rect">
            <a:avLst/>
          </a:prstGeom>
          <a:solidFill>
            <a:schemeClr val="accent1"/>
          </a:solidFill>
          <a:ln w="9525">
            <a:solidFill>
              <a:schemeClr val="tx1"/>
            </a:solidFill>
            <a:miter lim="800000"/>
            <a:headEnd/>
            <a:tailEnd/>
          </a:ln>
        </p:spPr>
        <p:txBody>
          <a:bodyPr wrap="none" anchor="ctr"/>
          <a:lstStyle/>
          <a:p>
            <a:pPr algn="ctr"/>
            <a:r>
              <a:rPr lang="en-GB" b="1">
                <a:solidFill>
                  <a:schemeClr val="bg1"/>
                </a:solidFill>
                <a:latin typeface="Hobo Std" pitchFamily="50" charset="0"/>
              </a:rPr>
              <a:t>4</a:t>
            </a:r>
          </a:p>
        </p:txBody>
      </p:sp>
      <p:sp>
        <p:nvSpPr>
          <p:cNvPr id="21513" name="Rectangle 9"/>
          <p:cNvSpPr>
            <a:spLocks noChangeArrowheads="1"/>
          </p:cNvSpPr>
          <p:nvPr/>
        </p:nvSpPr>
        <p:spPr bwMode="auto">
          <a:xfrm>
            <a:off x="6370638" y="2600325"/>
            <a:ext cx="360362" cy="360363"/>
          </a:xfrm>
          <a:prstGeom prst="rect">
            <a:avLst/>
          </a:prstGeom>
          <a:solidFill>
            <a:schemeClr val="accent1"/>
          </a:solidFill>
          <a:ln w="9525">
            <a:solidFill>
              <a:schemeClr val="tx1"/>
            </a:solidFill>
            <a:miter lim="800000"/>
            <a:headEnd/>
            <a:tailEnd/>
          </a:ln>
        </p:spPr>
        <p:txBody>
          <a:bodyPr wrap="none" anchor="ctr"/>
          <a:lstStyle/>
          <a:p>
            <a:pPr algn="ctr"/>
            <a:r>
              <a:rPr lang="en-GB" b="1">
                <a:solidFill>
                  <a:schemeClr val="bg1"/>
                </a:solidFill>
                <a:latin typeface="Hobo Std" pitchFamily="50" charset="0"/>
              </a:rPr>
              <a:t>3</a:t>
            </a:r>
          </a:p>
        </p:txBody>
      </p:sp>
      <p:sp>
        <p:nvSpPr>
          <p:cNvPr id="21514" name="Rectangle 10"/>
          <p:cNvSpPr>
            <a:spLocks noChangeArrowheads="1"/>
          </p:cNvSpPr>
          <p:nvPr/>
        </p:nvSpPr>
        <p:spPr bwMode="auto">
          <a:xfrm>
            <a:off x="6911975" y="2600325"/>
            <a:ext cx="360363" cy="360363"/>
          </a:xfrm>
          <a:prstGeom prst="rect">
            <a:avLst/>
          </a:prstGeom>
          <a:solidFill>
            <a:schemeClr val="accent1"/>
          </a:solidFill>
          <a:ln w="9525">
            <a:solidFill>
              <a:schemeClr val="tx1"/>
            </a:solidFill>
            <a:miter lim="800000"/>
            <a:headEnd/>
            <a:tailEnd/>
          </a:ln>
        </p:spPr>
        <p:txBody>
          <a:bodyPr wrap="none" anchor="ctr"/>
          <a:lstStyle/>
          <a:p>
            <a:pPr algn="ctr"/>
            <a:r>
              <a:rPr lang="en-GB" b="1">
                <a:solidFill>
                  <a:schemeClr val="bg1"/>
                </a:solidFill>
                <a:latin typeface="Hobo Std" pitchFamily="50" charset="0"/>
              </a:rPr>
              <a:t>2</a:t>
            </a:r>
          </a:p>
        </p:txBody>
      </p:sp>
      <p:sp>
        <p:nvSpPr>
          <p:cNvPr id="21515" name="Rectangle 11"/>
          <p:cNvSpPr>
            <a:spLocks noChangeArrowheads="1"/>
          </p:cNvSpPr>
          <p:nvPr/>
        </p:nvSpPr>
        <p:spPr bwMode="auto">
          <a:xfrm>
            <a:off x="7451725" y="2600325"/>
            <a:ext cx="360363" cy="360363"/>
          </a:xfrm>
          <a:prstGeom prst="rect">
            <a:avLst/>
          </a:prstGeom>
          <a:solidFill>
            <a:schemeClr val="accent1"/>
          </a:solidFill>
          <a:ln w="9525">
            <a:solidFill>
              <a:schemeClr val="tx1"/>
            </a:solidFill>
            <a:miter lim="800000"/>
            <a:headEnd/>
            <a:tailEnd/>
          </a:ln>
        </p:spPr>
        <p:txBody>
          <a:bodyPr wrap="none" anchor="ctr"/>
          <a:lstStyle/>
          <a:p>
            <a:pPr algn="ctr"/>
            <a:r>
              <a:rPr lang="en-GB" b="1">
                <a:solidFill>
                  <a:schemeClr val="bg1"/>
                </a:solidFill>
                <a:latin typeface="Hobo Std" pitchFamily="50" charset="0"/>
              </a:rPr>
              <a:t>1</a:t>
            </a:r>
          </a:p>
        </p:txBody>
      </p:sp>
      <p:sp>
        <p:nvSpPr>
          <p:cNvPr id="18444" name="Text Box 12"/>
          <p:cNvSpPr txBox="1">
            <a:spLocks noChangeArrowheads="1"/>
          </p:cNvSpPr>
          <p:nvPr/>
        </p:nvSpPr>
        <p:spPr bwMode="auto">
          <a:xfrm>
            <a:off x="684213" y="2924175"/>
            <a:ext cx="3743325" cy="1563688"/>
          </a:xfrm>
          <a:prstGeom prst="rect">
            <a:avLst/>
          </a:prstGeom>
          <a:solidFill>
            <a:schemeClr val="tx2"/>
          </a:solidFill>
          <a:ln w="9525">
            <a:solidFill>
              <a:srgbClr val="000000"/>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sz="3200" b="1">
                <a:solidFill>
                  <a:schemeClr val="bg1"/>
                </a:solidFill>
                <a:latin typeface="Hobo Std" pitchFamily="50" charset="0"/>
              </a:rPr>
              <a:t>Molten rock erupting from a volcano</a:t>
            </a:r>
          </a:p>
        </p:txBody>
      </p:sp>
      <p:sp>
        <p:nvSpPr>
          <p:cNvPr id="18445" name="Text Box 15"/>
          <p:cNvSpPr txBox="1">
            <a:spLocks noChangeArrowheads="1"/>
          </p:cNvSpPr>
          <p:nvPr/>
        </p:nvSpPr>
        <p:spPr bwMode="auto">
          <a:xfrm>
            <a:off x="611188" y="1916113"/>
            <a:ext cx="1512887"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sz="4800" b="1">
                <a:solidFill>
                  <a:schemeClr val="bg1"/>
                </a:solidFill>
                <a:latin typeface="Hobo Std" pitchFamily="50" charset="0"/>
              </a:rPr>
              <a:t>3</a:t>
            </a:r>
          </a:p>
        </p:txBody>
      </p:sp>
    </p:spTree>
    <p:extLst>
      <p:ext uri="{BB962C8B-B14F-4D97-AF65-F5344CB8AC3E}">
        <p14:creationId xmlns:p14="http://schemas.microsoft.com/office/powerpoint/2010/main" val="11888152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xit" presetSubtype="0" fill="hold" grpId="0" nodeType="afterEffect">
                                  <p:stCondLst>
                                    <p:cond delay="0"/>
                                  </p:stCondLst>
                                  <p:childTnLst>
                                    <p:animEffect transition="out" filter="dissolve">
                                      <p:cBhvr>
                                        <p:cTn id="6" dur="500"/>
                                        <p:tgtEl>
                                          <p:spTgt spid="21506"/>
                                        </p:tgtEl>
                                      </p:cBhvr>
                                    </p:animEffect>
                                    <p:set>
                                      <p:cBhvr>
                                        <p:cTn id="7" dur="1" fill="hold">
                                          <p:stCondLst>
                                            <p:cond delay="499"/>
                                          </p:stCondLst>
                                        </p:cTn>
                                        <p:tgtEl>
                                          <p:spTgt spid="21506"/>
                                        </p:tgtEl>
                                        <p:attrNameLst>
                                          <p:attrName>style.visibility</p:attrName>
                                        </p:attrNameLst>
                                      </p:cBhvr>
                                      <p:to>
                                        <p:strVal val="hidden"/>
                                      </p:to>
                                    </p:set>
                                  </p:childTnLst>
                                </p:cTn>
                              </p:par>
                            </p:childTnLst>
                          </p:cTn>
                        </p:par>
                        <p:par>
                          <p:cTn id="8" fill="hold" nodeType="afterGroup">
                            <p:stCondLst>
                              <p:cond delay="500"/>
                            </p:stCondLst>
                            <p:childTnLst>
                              <p:par>
                                <p:cTn id="9" presetID="9" presetClass="exit" presetSubtype="0" fill="hold" grpId="0" nodeType="afterEffect">
                                  <p:stCondLst>
                                    <p:cond delay="0"/>
                                  </p:stCondLst>
                                  <p:childTnLst>
                                    <p:animEffect transition="out" filter="dissolve">
                                      <p:cBhvr>
                                        <p:cTn id="10" dur="500"/>
                                        <p:tgtEl>
                                          <p:spTgt spid="21507"/>
                                        </p:tgtEl>
                                      </p:cBhvr>
                                    </p:animEffect>
                                    <p:set>
                                      <p:cBhvr>
                                        <p:cTn id="11" dur="1" fill="hold">
                                          <p:stCondLst>
                                            <p:cond delay="499"/>
                                          </p:stCondLst>
                                        </p:cTn>
                                        <p:tgtEl>
                                          <p:spTgt spid="21507"/>
                                        </p:tgtEl>
                                        <p:attrNameLst>
                                          <p:attrName>style.visibility</p:attrName>
                                        </p:attrNameLst>
                                      </p:cBhvr>
                                      <p:to>
                                        <p:strVal val="hidden"/>
                                      </p:to>
                                    </p:set>
                                  </p:childTnLst>
                                </p:cTn>
                              </p:par>
                            </p:childTnLst>
                          </p:cTn>
                        </p:par>
                        <p:par>
                          <p:cTn id="12" fill="hold" nodeType="afterGroup">
                            <p:stCondLst>
                              <p:cond delay="1000"/>
                            </p:stCondLst>
                            <p:childTnLst>
                              <p:par>
                                <p:cTn id="13" presetID="9" presetClass="exit" presetSubtype="0" fill="hold" grpId="0" nodeType="afterEffect">
                                  <p:stCondLst>
                                    <p:cond delay="1000"/>
                                  </p:stCondLst>
                                  <p:childTnLst>
                                    <p:animEffect transition="out" filter="dissolve">
                                      <p:cBhvr>
                                        <p:cTn id="14" dur="500"/>
                                        <p:tgtEl>
                                          <p:spTgt spid="21508"/>
                                        </p:tgtEl>
                                      </p:cBhvr>
                                    </p:animEffect>
                                    <p:set>
                                      <p:cBhvr>
                                        <p:cTn id="15" dur="1" fill="hold">
                                          <p:stCondLst>
                                            <p:cond delay="499"/>
                                          </p:stCondLst>
                                        </p:cTn>
                                        <p:tgtEl>
                                          <p:spTgt spid="21508"/>
                                        </p:tgtEl>
                                        <p:attrNameLst>
                                          <p:attrName>style.visibility</p:attrName>
                                        </p:attrNameLst>
                                      </p:cBhvr>
                                      <p:to>
                                        <p:strVal val="hidden"/>
                                      </p:to>
                                    </p:set>
                                  </p:childTnLst>
                                </p:cTn>
                              </p:par>
                            </p:childTnLst>
                          </p:cTn>
                        </p:par>
                        <p:par>
                          <p:cTn id="16" fill="hold" nodeType="afterGroup">
                            <p:stCondLst>
                              <p:cond delay="2500"/>
                            </p:stCondLst>
                            <p:childTnLst>
                              <p:par>
                                <p:cTn id="17" presetID="9" presetClass="exit" presetSubtype="0" fill="hold" grpId="0" nodeType="afterEffect">
                                  <p:stCondLst>
                                    <p:cond delay="1000"/>
                                  </p:stCondLst>
                                  <p:childTnLst>
                                    <p:animEffect transition="out" filter="dissolve">
                                      <p:cBhvr>
                                        <p:cTn id="18" dur="500"/>
                                        <p:tgtEl>
                                          <p:spTgt spid="21509"/>
                                        </p:tgtEl>
                                      </p:cBhvr>
                                    </p:animEffect>
                                    <p:set>
                                      <p:cBhvr>
                                        <p:cTn id="19" dur="1" fill="hold">
                                          <p:stCondLst>
                                            <p:cond delay="499"/>
                                          </p:stCondLst>
                                        </p:cTn>
                                        <p:tgtEl>
                                          <p:spTgt spid="21509"/>
                                        </p:tgtEl>
                                        <p:attrNameLst>
                                          <p:attrName>style.visibility</p:attrName>
                                        </p:attrNameLst>
                                      </p:cBhvr>
                                      <p:to>
                                        <p:strVal val="hidden"/>
                                      </p:to>
                                    </p:set>
                                  </p:childTnLst>
                                </p:cTn>
                              </p:par>
                            </p:childTnLst>
                          </p:cTn>
                        </p:par>
                        <p:par>
                          <p:cTn id="20" fill="hold" nodeType="afterGroup">
                            <p:stCondLst>
                              <p:cond delay="4000"/>
                            </p:stCondLst>
                            <p:childTnLst>
                              <p:par>
                                <p:cTn id="21" presetID="9" presetClass="exit" presetSubtype="0" fill="hold" grpId="0" nodeType="afterEffect">
                                  <p:stCondLst>
                                    <p:cond delay="1000"/>
                                  </p:stCondLst>
                                  <p:childTnLst>
                                    <p:animEffect transition="out" filter="dissolve">
                                      <p:cBhvr>
                                        <p:cTn id="22" dur="500"/>
                                        <p:tgtEl>
                                          <p:spTgt spid="21510"/>
                                        </p:tgtEl>
                                      </p:cBhvr>
                                    </p:animEffect>
                                    <p:set>
                                      <p:cBhvr>
                                        <p:cTn id="23" dur="1" fill="hold">
                                          <p:stCondLst>
                                            <p:cond delay="499"/>
                                          </p:stCondLst>
                                        </p:cTn>
                                        <p:tgtEl>
                                          <p:spTgt spid="21510"/>
                                        </p:tgtEl>
                                        <p:attrNameLst>
                                          <p:attrName>style.visibility</p:attrName>
                                        </p:attrNameLst>
                                      </p:cBhvr>
                                      <p:to>
                                        <p:strVal val="hidden"/>
                                      </p:to>
                                    </p:set>
                                  </p:childTnLst>
                                </p:cTn>
                              </p:par>
                            </p:childTnLst>
                          </p:cTn>
                        </p:par>
                        <p:par>
                          <p:cTn id="24" fill="hold" nodeType="afterGroup">
                            <p:stCondLst>
                              <p:cond delay="5500"/>
                            </p:stCondLst>
                            <p:childTnLst>
                              <p:par>
                                <p:cTn id="25" presetID="9" presetClass="exit" presetSubtype="0" fill="hold" grpId="0" nodeType="afterEffect">
                                  <p:stCondLst>
                                    <p:cond delay="1000"/>
                                  </p:stCondLst>
                                  <p:childTnLst>
                                    <p:animEffect transition="out" filter="dissolve">
                                      <p:cBhvr>
                                        <p:cTn id="26" dur="500"/>
                                        <p:tgtEl>
                                          <p:spTgt spid="21511"/>
                                        </p:tgtEl>
                                      </p:cBhvr>
                                    </p:animEffect>
                                    <p:set>
                                      <p:cBhvr>
                                        <p:cTn id="27" dur="1" fill="hold">
                                          <p:stCondLst>
                                            <p:cond delay="499"/>
                                          </p:stCondLst>
                                        </p:cTn>
                                        <p:tgtEl>
                                          <p:spTgt spid="21511"/>
                                        </p:tgtEl>
                                        <p:attrNameLst>
                                          <p:attrName>style.visibility</p:attrName>
                                        </p:attrNameLst>
                                      </p:cBhvr>
                                      <p:to>
                                        <p:strVal val="hidden"/>
                                      </p:to>
                                    </p:set>
                                  </p:childTnLst>
                                </p:cTn>
                              </p:par>
                            </p:childTnLst>
                          </p:cTn>
                        </p:par>
                        <p:par>
                          <p:cTn id="28" fill="hold" nodeType="afterGroup">
                            <p:stCondLst>
                              <p:cond delay="7000"/>
                            </p:stCondLst>
                            <p:childTnLst>
                              <p:par>
                                <p:cTn id="29" presetID="9" presetClass="exit" presetSubtype="0" fill="hold" grpId="0" nodeType="afterEffect">
                                  <p:stCondLst>
                                    <p:cond delay="1000"/>
                                  </p:stCondLst>
                                  <p:childTnLst>
                                    <p:animEffect transition="out" filter="dissolve">
                                      <p:cBhvr>
                                        <p:cTn id="30" dur="500"/>
                                        <p:tgtEl>
                                          <p:spTgt spid="21512"/>
                                        </p:tgtEl>
                                      </p:cBhvr>
                                    </p:animEffect>
                                    <p:set>
                                      <p:cBhvr>
                                        <p:cTn id="31" dur="1" fill="hold">
                                          <p:stCondLst>
                                            <p:cond delay="499"/>
                                          </p:stCondLst>
                                        </p:cTn>
                                        <p:tgtEl>
                                          <p:spTgt spid="21512"/>
                                        </p:tgtEl>
                                        <p:attrNameLst>
                                          <p:attrName>style.visibility</p:attrName>
                                        </p:attrNameLst>
                                      </p:cBhvr>
                                      <p:to>
                                        <p:strVal val="hidden"/>
                                      </p:to>
                                    </p:set>
                                  </p:childTnLst>
                                </p:cTn>
                              </p:par>
                            </p:childTnLst>
                          </p:cTn>
                        </p:par>
                        <p:par>
                          <p:cTn id="32" fill="hold" nodeType="afterGroup">
                            <p:stCondLst>
                              <p:cond delay="8500"/>
                            </p:stCondLst>
                            <p:childTnLst>
                              <p:par>
                                <p:cTn id="33" presetID="9" presetClass="exit" presetSubtype="0" fill="hold" grpId="0" nodeType="afterEffect">
                                  <p:stCondLst>
                                    <p:cond delay="1000"/>
                                  </p:stCondLst>
                                  <p:childTnLst>
                                    <p:animEffect transition="out" filter="dissolve">
                                      <p:cBhvr>
                                        <p:cTn id="34" dur="500"/>
                                        <p:tgtEl>
                                          <p:spTgt spid="21513"/>
                                        </p:tgtEl>
                                      </p:cBhvr>
                                    </p:animEffect>
                                    <p:set>
                                      <p:cBhvr>
                                        <p:cTn id="35" dur="1" fill="hold">
                                          <p:stCondLst>
                                            <p:cond delay="499"/>
                                          </p:stCondLst>
                                        </p:cTn>
                                        <p:tgtEl>
                                          <p:spTgt spid="21513"/>
                                        </p:tgtEl>
                                        <p:attrNameLst>
                                          <p:attrName>style.visibility</p:attrName>
                                        </p:attrNameLst>
                                      </p:cBhvr>
                                      <p:to>
                                        <p:strVal val="hidden"/>
                                      </p:to>
                                    </p:set>
                                  </p:childTnLst>
                                </p:cTn>
                              </p:par>
                            </p:childTnLst>
                          </p:cTn>
                        </p:par>
                        <p:par>
                          <p:cTn id="36" fill="hold" nodeType="afterGroup">
                            <p:stCondLst>
                              <p:cond delay="10000"/>
                            </p:stCondLst>
                            <p:childTnLst>
                              <p:par>
                                <p:cTn id="37" presetID="9" presetClass="exit" presetSubtype="0" fill="hold" grpId="0" nodeType="afterEffect">
                                  <p:stCondLst>
                                    <p:cond delay="1000"/>
                                  </p:stCondLst>
                                  <p:childTnLst>
                                    <p:animEffect transition="out" filter="dissolve">
                                      <p:cBhvr>
                                        <p:cTn id="38" dur="500"/>
                                        <p:tgtEl>
                                          <p:spTgt spid="21514"/>
                                        </p:tgtEl>
                                      </p:cBhvr>
                                    </p:animEffect>
                                    <p:set>
                                      <p:cBhvr>
                                        <p:cTn id="39" dur="1" fill="hold">
                                          <p:stCondLst>
                                            <p:cond delay="499"/>
                                          </p:stCondLst>
                                        </p:cTn>
                                        <p:tgtEl>
                                          <p:spTgt spid="21514"/>
                                        </p:tgtEl>
                                        <p:attrNameLst>
                                          <p:attrName>style.visibility</p:attrName>
                                        </p:attrNameLst>
                                      </p:cBhvr>
                                      <p:to>
                                        <p:strVal val="hidden"/>
                                      </p:to>
                                    </p:set>
                                  </p:childTnLst>
                                </p:cTn>
                              </p:par>
                            </p:childTnLst>
                          </p:cTn>
                        </p:par>
                        <p:par>
                          <p:cTn id="40" fill="hold" nodeType="afterGroup">
                            <p:stCondLst>
                              <p:cond delay="11500"/>
                            </p:stCondLst>
                            <p:childTnLst>
                              <p:par>
                                <p:cTn id="41" presetID="9" presetClass="exit" presetSubtype="0" fill="hold" grpId="0" nodeType="afterEffect">
                                  <p:stCondLst>
                                    <p:cond delay="1000"/>
                                  </p:stCondLst>
                                  <p:childTnLst>
                                    <p:animEffect transition="out" filter="dissolve">
                                      <p:cBhvr>
                                        <p:cTn id="42" dur="500"/>
                                        <p:tgtEl>
                                          <p:spTgt spid="21515"/>
                                        </p:tgtEl>
                                      </p:cBhvr>
                                    </p:animEffect>
                                    <p:set>
                                      <p:cBhvr>
                                        <p:cTn id="43" dur="1" fill="hold">
                                          <p:stCondLst>
                                            <p:cond delay="499"/>
                                          </p:stCondLst>
                                        </p:cTn>
                                        <p:tgtEl>
                                          <p:spTgt spid="215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animBg="1"/>
      <p:bldP spid="21507" grpId="0" animBg="1"/>
      <p:bldP spid="21508" grpId="0" animBg="1"/>
      <p:bldP spid="21509" grpId="0" animBg="1"/>
      <p:bldP spid="21510" grpId="0" animBg="1"/>
      <p:bldP spid="21511" grpId="0" animBg="1"/>
      <p:bldP spid="21512" grpId="0" animBg="1"/>
      <p:bldP spid="21513" grpId="0" animBg="1"/>
      <p:bldP spid="21514" grpId="0" animBg="1"/>
      <p:bldP spid="215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5291138" y="2060575"/>
            <a:ext cx="360362" cy="360363"/>
          </a:xfrm>
          <a:prstGeom prst="rect">
            <a:avLst/>
          </a:prstGeom>
          <a:solidFill>
            <a:schemeClr val="accent1"/>
          </a:solidFill>
          <a:ln w="9525">
            <a:solidFill>
              <a:schemeClr val="tx1"/>
            </a:solidFill>
            <a:miter lim="800000"/>
            <a:headEnd/>
            <a:tailEnd/>
          </a:ln>
        </p:spPr>
        <p:txBody>
          <a:bodyPr wrap="none" anchor="ctr"/>
          <a:lstStyle/>
          <a:p>
            <a:pPr algn="ctr"/>
            <a:r>
              <a:rPr lang="en-GB" b="1">
                <a:solidFill>
                  <a:schemeClr val="bg1"/>
                </a:solidFill>
                <a:latin typeface="Hobo Std" pitchFamily="50" charset="0"/>
              </a:rPr>
              <a:t>10</a:t>
            </a:r>
          </a:p>
        </p:txBody>
      </p:sp>
      <p:sp>
        <p:nvSpPr>
          <p:cNvPr id="22531" name="Rectangle 3"/>
          <p:cNvSpPr>
            <a:spLocks noChangeArrowheads="1"/>
          </p:cNvSpPr>
          <p:nvPr/>
        </p:nvSpPr>
        <p:spPr bwMode="auto">
          <a:xfrm>
            <a:off x="5830888" y="2060575"/>
            <a:ext cx="360362" cy="360363"/>
          </a:xfrm>
          <a:prstGeom prst="rect">
            <a:avLst/>
          </a:prstGeom>
          <a:solidFill>
            <a:schemeClr val="accent1"/>
          </a:solidFill>
          <a:ln w="9525">
            <a:solidFill>
              <a:schemeClr val="tx1"/>
            </a:solidFill>
            <a:miter lim="800000"/>
            <a:headEnd/>
            <a:tailEnd/>
          </a:ln>
        </p:spPr>
        <p:txBody>
          <a:bodyPr wrap="none" anchor="ctr"/>
          <a:lstStyle/>
          <a:p>
            <a:pPr algn="ctr"/>
            <a:r>
              <a:rPr lang="en-GB" b="1">
                <a:solidFill>
                  <a:schemeClr val="bg1"/>
                </a:solidFill>
                <a:latin typeface="Hobo Std" pitchFamily="50" charset="0"/>
              </a:rPr>
              <a:t>9</a:t>
            </a:r>
          </a:p>
        </p:txBody>
      </p:sp>
      <p:sp>
        <p:nvSpPr>
          <p:cNvPr id="22532" name="Rectangle 4"/>
          <p:cNvSpPr>
            <a:spLocks noChangeArrowheads="1"/>
          </p:cNvSpPr>
          <p:nvPr/>
        </p:nvSpPr>
        <p:spPr bwMode="auto">
          <a:xfrm>
            <a:off x="6370638" y="2060575"/>
            <a:ext cx="360362" cy="360363"/>
          </a:xfrm>
          <a:prstGeom prst="rect">
            <a:avLst/>
          </a:prstGeom>
          <a:solidFill>
            <a:schemeClr val="accent1"/>
          </a:solidFill>
          <a:ln w="9525">
            <a:solidFill>
              <a:schemeClr val="tx1"/>
            </a:solidFill>
            <a:miter lim="800000"/>
            <a:headEnd/>
            <a:tailEnd/>
          </a:ln>
        </p:spPr>
        <p:txBody>
          <a:bodyPr wrap="none" anchor="ctr"/>
          <a:lstStyle/>
          <a:p>
            <a:pPr algn="ctr"/>
            <a:r>
              <a:rPr lang="en-GB" b="1">
                <a:solidFill>
                  <a:schemeClr val="bg1"/>
                </a:solidFill>
                <a:latin typeface="Hobo Std" pitchFamily="50" charset="0"/>
              </a:rPr>
              <a:t>8</a:t>
            </a:r>
          </a:p>
        </p:txBody>
      </p:sp>
      <p:sp>
        <p:nvSpPr>
          <p:cNvPr id="22533" name="Rectangle 5"/>
          <p:cNvSpPr>
            <a:spLocks noChangeArrowheads="1"/>
          </p:cNvSpPr>
          <p:nvPr/>
        </p:nvSpPr>
        <p:spPr bwMode="auto">
          <a:xfrm>
            <a:off x="6911975" y="2060575"/>
            <a:ext cx="360363" cy="360363"/>
          </a:xfrm>
          <a:prstGeom prst="rect">
            <a:avLst/>
          </a:prstGeom>
          <a:solidFill>
            <a:schemeClr val="accent1"/>
          </a:solidFill>
          <a:ln w="9525">
            <a:solidFill>
              <a:schemeClr val="tx1"/>
            </a:solidFill>
            <a:miter lim="800000"/>
            <a:headEnd/>
            <a:tailEnd/>
          </a:ln>
        </p:spPr>
        <p:txBody>
          <a:bodyPr wrap="none" anchor="ctr"/>
          <a:lstStyle/>
          <a:p>
            <a:pPr algn="ctr"/>
            <a:r>
              <a:rPr lang="en-GB" b="1">
                <a:solidFill>
                  <a:schemeClr val="bg1"/>
                </a:solidFill>
                <a:latin typeface="Hobo Std" pitchFamily="50" charset="0"/>
              </a:rPr>
              <a:t>7</a:t>
            </a:r>
          </a:p>
        </p:txBody>
      </p:sp>
      <p:sp>
        <p:nvSpPr>
          <p:cNvPr id="22534" name="Rectangle 6"/>
          <p:cNvSpPr>
            <a:spLocks noChangeArrowheads="1"/>
          </p:cNvSpPr>
          <p:nvPr/>
        </p:nvSpPr>
        <p:spPr bwMode="auto">
          <a:xfrm>
            <a:off x="7451725" y="2060575"/>
            <a:ext cx="360363" cy="360363"/>
          </a:xfrm>
          <a:prstGeom prst="rect">
            <a:avLst/>
          </a:prstGeom>
          <a:solidFill>
            <a:schemeClr val="accent1"/>
          </a:solidFill>
          <a:ln w="9525">
            <a:solidFill>
              <a:schemeClr val="tx1"/>
            </a:solidFill>
            <a:miter lim="800000"/>
            <a:headEnd/>
            <a:tailEnd/>
          </a:ln>
        </p:spPr>
        <p:txBody>
          <a:bodyPr wrap="none" anchor="ctr"/>
          <a:lstStyle/>
          <a:p>
            <a:pPr algn="ctr"/>
            <a:r>
              <a:rPr lang="en-GB" b="1">
                <a:solidFill>
                  <a:schemeClr val="bg1"/>
                </a:solidFill>
                <a:latin typeface="Hobo Std" pitchFamily="50" charset="0"/>
              </a:rPr>
              <a:t>6</a:t>
            </a:r>
          </a:p>
        </p:txBody>
      </p:sp>
      <p:sp>
        <p:nvSpPr>
          <p:cNvPr id="22535" name="Rectangle 7"/>
          <p:cNvSpPr>
            <a:spLocks noChangeArrowheads="1"/>
          </p:cNvSpPr>
          <p:nvPr/>
        </p:nvSpPr>
        <p:spPr bwMode="auto">
          <a:xfrm>
            <a:off x="5291138" y="2600325"/>
            <a:ext cx="360362" cy="360363"/>
          </a:xfrm>
          <a:prstGeom prst="rect">
            <a:avLst/>
          </a:prstGeom>
          <a:solidFill>
            <a:schemeClr val="accent1"/>
          </a:solidFill>
          <a:ln w="9525">
            <a:solidFill>
              <a:schemeClr val="tx1"/>
            </a:solidFill>
            <a:miter lim="800000"/>
            <a:headEnd/>
            <a:tailEnd/>
          </a:ln>
        </p:spPr>
        <p:txBody>
          <a:bodyPr wrap="none" anchor="ctr"/>
          <a:lstStyle/>
          <a:p>
            <a:pPr algn="ctr"/>
            <a:r>
              <a:rPr lang="en-GB" b="1">
                <a:solidFill>
                  <a:schemeClr val="bg1"/>
                </a:solidFill>
                <a:latin typeface="Hobo Std" pitchFamily="50" charset="0"/>
              </a:rPr>
              <a:t>5</a:t>
            </a:r>
          </a:p>
        </p:txBody>
      </p:sp>
      <p:sp>
        <p:nvSpPr>
          <p:cNvPr id="22536" name="Rectangle 8"/>
          <p:cNvSpPr>
            <a:spLocks noChangeArrowheads="1"/>
          </p:cNvSpPr>
          <p:nvPr/>
        </p:nvSpPr>
        <p:spPr bwMode="auto">
          <a:xfrm>
            <a:off x="5830888" y="2600325"/>
            <a:ext cx="360362" cy="360363"/>
          </a:xfrm>
          <a:prstGeom prst="rect">
            <a:avLst/>
          </a:prstGeom>
          <a:solidFill>
            <a:schemeClr val="accent1"/>
          </a:solidFill>
          <a:ln w="9525">
            <a:solidFill>
              <a:schemeClr val="tx1"/>
            </a:solidFill>
            <a:miter lim="800000"/>
            <a:headEnd/>
            <a:tailEnd/>
          </a:ln>
        </p:spPr>
        <p:txBody>
          <a:bodyPr wrap="none" anchor="ctr"/>
          <a:lstStyle/>
          <a:p>
            <a:pPr algn="ctr"/>
            <a:r>
              <a:rPr lang="en-GB" b="1">
                <a:solidFill>
                  <a:schemeClr val="bg1"/>
                </a:solidFill>
                <a:latin typeface="Hobo Std" pitchFamily="50" charset="0"/>
              </a:rPr>
              <a:t>4</a:t>
            </a:r>
          </a:p>
        </p:txBody>
      </p:sp>
      <p:sp>
        <p:nvSpPr>
          <p:cNvPr id="22537" name="Rectangle 9"/>
          <p:cNvSpPr>
            <a:spLocks noChangeArrowheads="1"/>
          </p:cNvSpPr>
          <p:nvPr/>
        </p:nvSpPr>
        <p:spPr bwMode="auto">
          <a:xfrm>
            <a:off x="6370638" y="2600325"/>
            <a:ext cx="360362" cy="360363"/>
          </a:xfrm>
          <a:prstGeom prst="rect">
            <a:avLst/>
          </a:prstGeom>
          <a:solidFill>
            <a:schemeClr val="accent1"/>
          </a:solidFill>
          <a:ln w="9525">
            <a:solidFill>
              <a:schemeClr val="tx1"/>
            </a:solidFill>
            <a:miter lim="800000"/>
            <a:headEnd/>
            <a:tailEnd/>
          </a:ln>
        </p:spPr>
        <p:txBody>
          <a:bodyPr wrap="none" anchor="ctr"/>
          <a:lstStyle/>
          <a:p>
            <a:pPr algn="ctr"/>
            <a:r>
              <a:rPr lang="en-GB" b="1">
                <a:solidFill>
                  <a:schemeClr val="bg1"/>
                </a:solidFill>
                <a:latin typeface="Hobo Std" pitchFamily="50" charset="0"/>
              </a:rPr>
              <a:t>3</a:t>
            </a:r>
          </a:p>
        </p:txBody>
      </p:sp>
      <p:sp>
        <p:nvSpPr>
          <p:cNvPr id="22538" name="Rectangle 10"/>
          <p:cNvSpPr>
            <a:spLocks noChangeArrowheads="1"/>
          </p:cNvSpPr>
          <p:nvPr/>
        </p:nvSpPr>
        <p:spPr bwMode="auto">
          <a:xfrm>
            <a:off x="6911975" y="2600325"/>
            <a:ext cx="360363" cy="360363"/>
          </a:xfrm>
          <a:prstGeom prst="rect">
            <a:avLst/>
          </a:prstGeom>
          <a:solidFill>
            <a:schemeClr val="accent1"/>
          </a:solidFill>
          <a:ln w="9525">
            <a:solidFill>
              <a:schemeClr val="tx1"/>
            </a:solidFill>
            <a:miter lim="800000"/>
            <a:headEnd/>
            <a:tailEnd/>
          </a:ln>
        </p:spPr>
        <p:txBody>
          <a:bodyPr wrap="none" anchor="ctr"/>
          <a:lstStyle/>
          <a:p>
            <a:pPr algn="ctr"/>
            <a:r>
              <a:rPr lang="en-GB" b="1">
                <a:solidFill>
                  <a:schemeClr val="bg1"/>
                </a:solidFill>
                <a:latin typeface="Hobo Std" pitchFamily="50" charset="0"/>
              </a:rPr>
              <a:t>2</a:t>
            </a:r>
          </a:p>
        </p:txBody>
      </p:sp>
      <p:sp>
        <p:nvSpPr>
          <p:cNvPr id="22539" name="Rectangle 11"/>
          <p:cNvSpPr>
            <a:spLocks noChangeArrowheads="1"/>
          </p:cNvSpPr>
          <p:nvPr/>
        </p:nvSpPr>
        <p:spPr bwMode="auto">
          <a:xfrm>
            <a:off x="7451725" y="2600325"/>
            <a:ext cx="360363" cy="360363"/>
          </a:xfrm>
          <a:prstGeom prst="rect">
            <a:avLst/>
          </a:prstGeom>
          <a:solidFill>
            <a:schemeClr val="accent1"/>
          </a:solidFill>
          <a:ln w="9525">
            <a:solidFill>
              <a:schemeClr val="tx1"/>
            </a:solidFill>
            <a:miter lim="800000"/>
            <a:headEnd/>
            <a:tailEnd/>
          </a:ln>
        </p:spPr>
        <p:txBody>
          <a:bodyPr wrap="none" anchor="ctr"/>
          <a:lstStyle/>
          <a:p>
            <a:pPr algn="ctr"/>
            <a:r>
              <a:rPr lang="en-GB" b="1">
                <a:solidFill>
                  <a:schemeClr val="bg1"/>
                </a:solidFill>
                <a:latin typeface="Hobo Std" pitchFamily="50" charset="0"/>
              </a:rPr>
              <a:t>1</a:t>
            </a:r>
          </a:p>
        </p:txBody>
      </p:sp>
      <p:sp>
        <p:nvSpPr>
          <p:cNvPr id="19468" name="Text Box 12"/>
          <p:cNvSpPr txBox="1">
            <a:spLocks noChangeArrowheads="1"/>
          </p:cNvSpPr>
          <p:nvPr/>
        </p:nvSpPr>
        <p:spPr bwMode="auto">
          <a:xfrm>
            <a:off x="684213" y="2924175"/>
            <a:ext cx="3743325" cy="1076325"/>
          </a:xfrm>
          <a:prstGeom prst="rect">
            <a:avLst/>
          </a:prstGeom>
          <a:solidFill>
            <a:schemeClr val="tx2"/>
          </a:solidFill>
          <a:ln w="9525">
            <a:solidFill>
              <a:srgbClr val="000000"/>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sz="3200" b="1">
                <a:solidFill>
                  <a:schemeClr val="bg1"/>
                </a:solidFill>
                <a:latin typeface="Hobo Std" pitchFamily="50" charset="0"/>
              </a:rPr>
              <a:t>The top of the volcano</a:t>
            </a:r>
          </a:p>
        </p:txBody>
      </p:sp>
      <p:sp>
        <p:nvSpPr>
          <p:cNvPr id="19469" name="Text Box 15"/>
          <p:cNvSpPr txBox="1">
            <a:spLocks noChangeArrowheads="1"/>
          </p:cNvSpPr>
          <p:nvPr/>
        </p:nvSpPr>
        <p:spPr bwMode="auto">
          <a:xfrm>
            <a:off x="684213" y="1916113"/>
            <a:ext cx="1150937"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sz="4800" b="1">
                <a:solidFill>
                  <a:schemeClr val="bg1"/>
                </a:solidFill>
                <a:latin typeface="Hobo Std" pitchFamily="50" charset="0"/>
              </a:rPr>
              <a:t>4</a:t>
            </a:r>
          </a:p>
        </p:txBody>
      </p:sp>
    </p:spTree>
    <p:extLst>
      <p:ext uri="{BB962C8B-B14F-4D97-AF65-F5344CB8AC3E}">
        <p14:creationId xmlns:p14="http://schemas.microsoft.com/office/powerpoint/2010/main" val="35895332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xit" presetSubtype="0" fill="hold" grpId="0" nodeType="afterEffect">
                                  <p:stCondLst>
                                    <p:cond delay="0"/>
                                  </p:stCondLst>
                                  <p:childTnLst>
                                    <p:animEffect transition="out" filter="dissolve">
                                      <p:cBhvr>
                                        <p:cTn id="6" dur="500"/>
                                        <p:tgtEl>
                                          <p:spTgt spid="22530"/>
                                        </p:tgtEl>
                                      </p:cBhvr>
                                    </p:animEffect>
                                    <p:set>
                                      <p:cBhvr>
                                        <p:cTn id="7" dur="1" fill="hold">
                                          <p:stCondLst>
                                            <p:cond delay="499"/>
                                          </p:stCondLst>
                                        </p:cTn>
                                        <p:tgtEl>
                                          <p:spTgt spid="22530"/>
                                        </p:tgtEl>
                                        <p:attrNameLst>
                                          <p:attrName>style.visibility</p:attrName>
                                        </p:attrNameLst>
                                      </p:cBhvr>
                                      <p:to>
                                        <p:strVal val="hidden"/>
                                      </p:to>
                                    </p:set>
                                  </p:childTnLst>
                                </p:cTn>
                              </p:par>
                            </p:childTnLst>
                          </p:cTn>
                        </p:par>
                        <p:par>
                          <p:cTn id="8" fill="hold" nodeType="afterGroup">
                            <p:stCondLst>
                              <p:cond delay="500"/>
                            </p:stCondLst>
                            <p:childTnLst>
                              <p:par>
                                <p:cTn id="9" presetID="9" presetClass="exit" presetSubtype="0" fill="hold" grpId="0" nodeType="afterEffect">
                                  <p:stCondLst>
                                    <p:cond delay="0"/>
                                  </p:stCondLst>
                                  <p:childTnLst>
                                    <p:animEffect transition="out" filter="dissolve">
                                      <p:cBhvr>
                                        <p:cTn id="10" dur="500"/>
                                        <p:tgtEl>
                                          <p:spTgt spid="22531"/>
                                        </p:tgtEl>
                                      </p:cBhvr>
                                    </p:animEffect>
                                    <p:set>
                                      <p:cBhvr>
                                        <p:cTn id="11" dur="1" fill="hold">
                                          <p:stCondLst>
                                            <p:cond delay="499"/>
                                          </p:stCondLst>
                                        </p:cTn>
                                        <p:tgtEl>
                                          <p:spTgt spid="22531"/>
                                        </p:tgtEl>
                                        <p:attrNameLst>
                                          <p:attrName>style.visibility</p:attrName>
                                        </p:attrNameLst>
                                      </p:cBhvr>
                                      <p:to>
                                        <p:strVal val="hidden"/>
                                      </p:to>
                                    </p:set>
                                  </p:childTnLst>
                                </p:cTn>
                              </p:par>
                            </p:childTnLst>
                          </p:cTn>
                        </p:par>
                        <p:par>
                          <p:cTn id="12" fill="hold" nodeType="afterGroup">
                            <p:stCondLst>
                              <p:cond delay="1000"/>
                            </p:stCondLst>
                            <p:childTnLst>
                              <p:par>
                                <p:cTn id="13" presetID="9" presetClass="exit" presetSubtype="0" fill="hold" grpId="0" nodeType="afterEffect">
                                  <p:stCondLst>
                                    <p:cond delay="1000"/>
                                  </p:stCondLst>
                                  <p:childTnLst>
                                    <p:animEffect transition="out" filter="dissolve">
                                      <p:cBhvr>
                                        <p:cTn id="14" dur="500"/>
                                        <p:tgtEl>
                                          <p:spTgt spid="22532"/>
                                        </p:tgtEl>
                                      </p:cBhvr>
                                    </p:animEffect>
                                    <p:set>
                                      <p:cBhvr>
                                        <p:cTn id="15" dur="1" fill="hold">
                                          <p:stCondLst>
                                            <p:cond delay="499"/>
                                          </p:stCondLst>
                                        </p:cTn>
                                        <p:tgtEl>
                                          <p:spTgt spid="22532"/>
                                        </p:tgtEl>
                                        <p:attrNameLst>
                                          <p:attrName>style.visibility</p:attrName>
                                        </p:attrNameLst>
                                      </p:cBhvr>
                                      <p:to>
                                        <p:strVal val="hidden"/>
                                      </p:to>
                                    </p:set>
                                  </p:childTnLst>
                                </p:cTn>
                              </p:par>
                            </p:childTnLst>
                          </p:cTn>
                        </p:par>
                        <p:par>
                          <p:cTn id="16" fill="hold" nodeType="afterGroup">
                            <p:stCondLst>
                              <p:cond delay="2500"/>
                            </p:stCondLst>
                            <p:childTnLst>
                              <p:par>
                                <p:cTn id="17" presetID="9" presetClass="exit" presetSubtype="0" fill="hold" grpId="0" nodeType="afterEffect">
                                  <p:stCondLst>
                                    <p:cond delay="1000"/>
                                  </p:stCondLst>
                                  <p:childTnLst>
                                    <p:animEffect transition="out" filter="dissolve">
                                      <p:cBhvr>
                                        <p:cTn id="18" dur="500"/>
                                        <p:tgtEl>
                                          <p:spTgt spid="22533"/>
                                        </p:tgtEl>
                                      </p:cBhvr>
                                    </p:animEffect>
                                    <p:set>
                                      <p:cBhvr>
                                        <p:cTn id="19" dur="1" fill="hold">
                                          <p:stCondLst>
                                            <p:cond delay="499"/>
                                          </p:stCondLst>
                                        </p:cTn>
                                        <p:tgtEl>
                                          <p:spTgt spid="22533"/>
                                        </p:tgtEl>
                                        <p:attrNameLst>
                                          <p:attrName>style.visibility</p:attrName>
                                        </p:attrNameLst>
                                      </p:cBhvr>
                                      <p:to>
                                        <p:strVal val="hidden"/>
                                      </p:to>
                                    </p:set>
                                  </p:childTnLst>
                                </p:cTn>
                              </p:par>
                            </p:childTnLst>
                          </p:cTn>
                        </p:par>
                        <p:par>
                          <p:cTn id="20" fill="hold" nodeType="afterGroup">
                            <p:stCondLst>
                              <p:cond delay="4000"/>
                            </p:stCondLst>
                            <p:childTnLst>
                              <p:par>
                                <p:cTn id="21" presetID="9" presetClass="exit" presetSubtype="0" fill="hold" grpId="0" nodeType="afterEffect">
                                  <p:stCondLst>
                                    <p:cond delay="1000"/>
                                  </p:stCondLst>
                                  <p:childTnLst>
                                    <p:animEffect transition="out" filter="dissolve">
                                      <p:cBhvr>
                                        <p:cTn id="22" dur="500"/>
                                        <p:tgtEl>
                                          <p:spTgt spid="22534"/>
                                        </p:tgtEl>
                                      </p:cBhvr>
                                    </p:animEffect>
                                    <p:set>
                                      <p:cBhvr>
                                        <p:cTn id="23" dur="1" fill="hold">
                                          <p:stCondLst>
                                            <p:cond delay="499"/>
                                          </p:stCondLst>
                                        </p:cTn>
                                        <p:tgtEl>
                                          <p:spTgt spid="22534"/>
                                        </p:tgtEl>
                                        <p:attrNameLst>
                                          <p:attrName>style.visibility</p:attrName>
                                        </p:attrNameLst>
                                      </p:cBhvr>
                                      <p:to>
                                        <p:strVal val="hidden"/>
                                      </p:to>
                                    </p:set>
                                  </p:childTnLst>
                                </p:cTn>
                              </p:par>
                            </p:childTnLst>
                          </p:cTn>
                        </p:par>
                        <p:par>
                          <p:cTn id="24" fill="hold" nodeType="afterGroup">
                            <p:stCondLst>
                              <p:cond delay="5500"/>
                            </p:stCondLst>
                            <p:childTnLst>
                              <p:par>
                                <p:cTn id="25" presetID="9" presetClass="exit" presetSubtype="0" fill="hold" grpId="0" nodeType="afterEffect">
                                  <p:stCondLst>
                                    <p:cond delay="1000"/>
                                  </p:stCondLst>
                                  <p:childTnLst>
                                    <p:animEffect transition="out" filter="dissolve">
                                      <p:cBhvr>
                                        <p:cTn id="26" dur="500"/>
                                        <p:tgtEl>
                                          <p:spTgt spid="22535"/>
                                        </p:tgtEl>
                                      </p:cBhvr>
                                    </p:animEffect>
                                    <p:set>
                                      <p:cBhvr>
                                        <p:cTn id="27" dur="1" fill="hold">
                                          <p:stCondLst>
                                            <p:cond delay="499"/>
                                          </p:stCondLst>
                                        </p:cTn>
                                        <p:tgtEl>
                                          <p:spTgt spid="22535"/>
                                        </p:tgtEl>
                                        <p:attrNameLst>
                                          <p:attrName>style.visibility</p:attrName>
                                        </p:attrNameLst>
                                      </p:cBhvr>
                                      <p:to>
                                        <p:strVal val="hidden"/>
                                      </p:to>
                                    </p:set>
                                  </p:childTnLst>
                                </p:cTn>
                              </p:par>
                            </p:childTnLst>
                          </p:cTn>
                        </p:par>
                        <p:par>
                          <p:cTn id="28" fill="hold" nodeType="afterGroup">
                            <p:stCondLst>
                              <p:cond delay="7000"/>
                            </p:stCondLst>
                            <p:childTnLst>
                              <p:par>
                                <p:cTn id="29" presetID="9" presetClass="exit" presetSubtype="0" fill="hold" grpId="0" nodeType="afterEffect">
                                  <p:stCondLst>
                                    <p:cond delay="1000"/>
                                  </p:stCondLst>
                                  <p:childTnLst>
                                    <p:animEffect transition="out" filter="dissolve">
                                      <p:cBhvr>
                                        <p:cTn id="30" dur="500"/>
                                        <p:tgtEl>
                                          <p:spTgt spid="22536"/>
                                        </p:tgtEl>
                                      </p:cBhvr>
                                    </p:animEffect>
                                    <p:set>
                                      <p:cBhvr>
                                        <p:cTn id="31" dur="1" fill="hold">
                                          <p:stCondLst>
                                            <p:cond delay="499"/>
                                          </p:stCondLst>
                                        </p:cTn>
                                        <p:tgtEl>
                                          <p:spTgt spid="22536"/>
                                        </p:tgtEl>
                                        <p:attrNameLst>
                                          <p:attrName>style.visibility</p:attrName>
                                        </p:attrNameLst>
                                      </p:cBhvr>
                                      <p:to>
                                        <p:strVal val="hidden"/>
                                      </p:to>
                                    </p:set>
                                  </p:childTnLst>
                                </p:cTn>
                              </p:par>
                            </p:childTnLst>
                          </p:cTn>
                        </p:par>
                        <p:par>
                          <p:cTn id="32" fill="hold" nodeType="afterGroup">
                            <p:stCondLst>
                              <p:cond delay="8500"/>
                            </p:stCondLst>
                            <p:childTnLst>
                              <p:par>
                                <p:cTn id="33" presetID="9" presetClass="exit" presetSubtype="0" fill="hold" grpId="0" nodeType="afterEffect">
                                  <p:stCondLst>
                                    <p:cond delay="1000"/>
                                  </p:stCondLst>
                                  <p:childTnLst>
                                    <p:animEffect transition="out" filter="dissolve">
                                      <p:cBhvr>
                                        <p:cTn id="34" dur="500"/>
                                        <p:tgtEl>
                                          <p:spTgt spid="22537"/>
                                        </p:tgtEl>
                                      </p:cBhvr>
                                    </p:animEffect>
                                    <p:set>
                                      <p:cBhvr>
                                        <p:cTn id="35" dur="1" fill="hold">
                                          <p:stCondLst>
                                            <p:cond delay="499"/>
                                          </p:stCondLst>
                                        </p:cTn>
                                        <p:tgtEl>
                                          <p:spTgt spid="22537"/>
                                        </p:tgtEl>
                                        <p:attrNameLst>
                                          <p:attrName>style.visibility</p:attrName>
                                        </p:attrNameLst>
                                      </p:cBhvr>
                                      <p:to>
                                        <p:strVal val="hidden"/>
                                      </p:to>
                                    </p:set>
                                  </p:childTnLst>
                                </p:cTn>
                              </p:par>
                            </p:childTnLst>
                          </p:cTn>
                        </p:par>
                        <p:par>
                          <p:cTn id="36" fill="hold" nodeType="afterGroup">
                            <p:stCondLst>
                              <p:cond delay="10000"/>
                            </p:stCondLst>
                            <p:childTnLst>
                              <p:par>
                                <p:cTn id="37" presetID="9" presetClass="exit" presetSubtype="0" fill="hold" grpId="0" nodeType="afterEffect">
                                  <p:stCondLst>
                                    <p:cond delay="1000"/>
                                  </p:stCondLst>
                                  <p:childTnLst>
                                    <p:animEffect transition="out" filter="dissolve">
                                      <p:cBhvr>
                                        <p:cTn id="38" dur="500"/>
                                        <p:tgtEl>
                                          <p:spTgt spid="22538"/>
                                        </p:tgtEl>
                                      </p:cBhvr>
                                    </p:animEffect>
                                    <p:set>
                                      <p:cBhvr>
                                        <p:cTn id="39" dur="1" fill="hold">
                                          <p:stCondLst>
                                            <p:cond delay="499"/>
                                          </p:stCondLst>
                                        </p:cTn>
                                        <p:tgtEl>
                                          <p:spTgt spid="22538"/>
                                        </p:tgtEl>
                                        <p:attrNameLst>
                                          <p:attrName>style.visibility</p:attrName>
                                        </p:attrNameLst>
                                      </p:cBhvr>
                                      <p:to>
                                        <p:strVal val="hidden"/>
                                      </p:to>
                                    </p:set>
                                  </p:childTnLst>
                                </p:cTn>
                              </p:par>
                            </p:childTnLst>
                          </p:cTn>
                        </p:par>
                        <p:par>
                          <p:cTn id="40" fill="hold" nodeType="afterGroup">
                            <p:stCondLst>
                              <p:cond delay="11500"/>
                            </p:stCondLst>
                            <p:childTnLst>
                              <p:par>
                                <p:cTn id="41" presetID="9" presetClass="exit" presetSubtype="0" fill="hold" grpId="0" nodeType="afterEffect">
                                  <p:stCondLst>
                                    <p:cond delay="1000"/>
                                  </p:stCondLst>
                                  <p:childTnLst>
                                    <p:animEffect transition="out" filter="dissolve">
                                      <p:cBhvr>
                                        <p:cTn id="42" dur="500"/>
                                        <p:tgtEl>
                                          <p:spTgt spid="22539"/>
                                        </p:tgtEl>
                                      </p:cBhvr>
                                    </p:animEffect>
                                    <p:set>
                                      <p:cBhvr>
                                        <p:cTn id="43" dur="1" fill="hold">
                                          <p:stCondLst>
                                            <p:cond delay="499"/>
                                          </p:stCondLst>
                                        </p:cTn>
                                        <p:tgtEl>
                                          <p:spTgt spid="2253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animBg="1"/>
      <p:bldP spid="22531" grpId="0" animBg="1"/>
      <p:bldP spid="22532" grpId="0" animBg="1"/>
      <p:bldP spid="22533" grpId="0" animBg="1"/>
      <p:bldP spid="22534" grpId="0" animBg="1"/>
      <p:bldP spid="22535" grpId="0" animBg="1"/>
      <p:bldP spid="22536" grpId="0" animBg="1"/>
      <p:bldP spid="22537" grpId="0" animBg="1"/>
      <p:bldP spid="22538" grpId="0" animBg="1"/>
      <p:bldP spid="2253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5291138" y="2060575"/>
            <a:ext cx="360362" cy="360363"/>
          </a:xfrm>
          <a:prstGeom prst="rect">
            <a:avLst/>
          </a:prstGeom>
          <a:solidFill>
            <a:schemeClr val="accent1"/>
          </a:solidFill>
          <a:ln w="9525">
            <a:solidFill>
              <a:schemeClr val="tx1"/>
            </a:solidFill>
            <a:miter lim="800000"/>
            <a:headEnd/>
            <a:tailEnd/>
          </a:ln>
        </p:spPr>
        <p:txBody>
          <a:bodyPr wrap="none" anchor="ctr"/>
          <a:lstStyle/>
          <a:p>
            <a:pPr algn="ctr"/>
            <a:r>
              <a:rPr lang="en-GB" b="1">
                <a:solidFill>
                  <a:schemeClr val="bg1"/>
                </a:solidFill>
                <a:latin typeface="Hobo Std" pitchFamily="50" charset="0"/>
              </a:rPr>
              <a:t>10</a:t>
            </a:r>
          </a:p>
        </p:txBody>
      </p:sp>
      <p:sp>
        <p:nvSpPr>
          <p:cNvPr id="23555" name="Rectangle 3"/>
          <p:cNvSpPr>
            <a:spLocks noChangeArrowheads="1"/>
          </p:cNvSpPr>
          <p:nvPr/>
        </p:nvSpPr>
        <p:spPr bwMode="auto">
          <a:xfrm>
            <a:off x="5830888" y="2060575"/>
            <a:ext cx="360362" cy="360363"/>
          </a:xfrm>
          <a:prstGeom prst="rect">
            <a:avLst/>
          </a:prstGeom>
          <a:solidFill>
            <a:schemeClr val="accent1"/>
          </a:solidFill>
          <a:ln w="9525">
            <a:solidFill>
              <a:schemeClr val="tx1"/>
            </a:solidFill>
            <a:miter lim="800000"/>
            <a:headEnd/>
            <a:tailEnd/>
          </a:ln>
        </p:spPr>
        <p:txBody>
          <a:bodyPr wrap="none" anchor="ctr"/>
          <a:lstStyle/>
          <a:p>
            <a:pPr algn="ctr"/>
            <a:r>
              <a:rPr lang="en-GB" b="1">
                <a:solidFill>
                  <a:schemeClr val="bg1"/>
                </a:solidFill>
                <a:latin typeface="Hobo Std" pitchFamily="50" charset="0"/>
              </a:rPr>
              <a:t>9</a:t>
            </a:r>
          </a:p>
        </p:txBody>
      </p:sp>
      <p:sp>
        <p:nvSpPr>
          <p:cNvPr id="23556" name="Rectangle 4"/>
          <p:cNvSpPr>
            <a:spLocks noChangeArrowheads="1"/>
          </p:cNvSpPr>
          <p:nvPr/>
        </p:nvSpPr>
        <p:spPr bwMode="auto">
          <a:xfrm>
            <a:off x="6370638" y="2060575"/>
            <a:ext cx="360362" cy="360363"/>
          </a:xfrm>
          <a:prstGeom prst="rect">
            <a:avLst/>
          </a:prstGeom>
          <a:solidFill>
            <a:schemeClr val="accent1"/>
          </a:solidFill>
          <a:ln w="9525">
            <a:solidFill>
              <a:schemeClr val="tx1"/>
            </a:solidFill>
            <a:miter lim="800000"/>
            <a:headEnd/>
            <a:tailEnd/>
          </a:ln>
        </p:spPr>
        <p:txBody>
          <a:bodyPr wrap="none" anchor="ctr"/>
          <a:lstStyle/>
          <a:p>
            <a:pPr algn="ctr"/>
            <a:r>
              <a:rPr lang="en-GB" b="1">
                <a:solidFill>
                  <a:schemeClr val="bg1"/>
                </a:solidFill>
                <a:latin typeface="Hobo Std" pitchFamily="50" charset="0"/>
              </a:rPr>
              <a:t>8</a:t>
            </a:r>
          </a:p>
        </p:txBody>
      </p:sp>
      <p:sp>
        <p:nvSpPr>
          <p:cNvPr id="23557" name="Rectangle 5"/>
          <p:cNvSpPr>
            <a:spLocks noChangeArrowheads="1"/>
          </p:cNvSpPr>
          <p:nvPr/>
        </p:nvSpPr>
        <p:spPr bwMode="auto">
          <a:xfrm>
            <a:off x="6911975" y="2060575"/>
            <a:ext cx="360363" cy="360363"/>
          </a:xfrm>
          <a:prstGeom prst="rect">
            <a:avLst/>
          </a:prstGeom>
          <a:solidFill>
            <a:schemeClr val="accent1"/>
          </a:solidFill>
          <a:ln w="9525">
            <a:solidFill>
              <a:schemeClr val="tx1"/>
            </a:solidFill>
            <a:miter lim="800000"/>
            <a:headEnd/>
            <a:tailEnd/>
          </a:ln>
        </p:spPr>
        <p:txBody>
          <a:bodyPr wrap="none" anchor="ctr"/>
          <a:lstStyle/>
          <a:p>
            <a:pPr algn="ctr"/>
            <a:r>
              <a:rPr lang="en-GB" b="1">
                <a:solidFill>
                  <a:schemeClr val="bg1"/>
                </a:solidFill>
                <a:latin typeface="Hobo Std" pitchFamily="50" charset="0"/>
              </a:rPr>
              <a:t>7</a:t>
            </a:r>
          </a:p>
        </p:txBody>
      </p:sp>
      <p:sp>
        <p:nvSpPr>
          <p:cNvPr id="23558" name="Rectangle 6"/>
          <p:cNvSpPr>
            <a:spLocks noChangeArrowheads="1"/>
          </p:cNvSpPr>
          <p:nvPr/>
        </p:nvSpPr>
        <p:spPr bwMode="auto">
          <a:xfrm>
            <a:off x="7451725" y="2060575"/>
            <a:ext cx="360363" cy="360363"/>
          </a:xfrm>
          <a:prstGeom prst="rect">
            <a:avLst/>
          </a:prstGeom>
          <a:solidFill>
            <a:schemeClr val="accent1"/>
          </a:solidFill>
          <a:ln w="9525">
            <a:solidFill>
              <a:schemeClr val="tx1"/>
            </a:solidFill>
            <a:miter lim="800000"/>
            <a:headEnd/>
            <a:tailEnd/>
          </a:ln>
        </p:spPr>
        <p:txBody>
          <a:bodyPr wrap="none" anchor="ctr"/>
          <a:lstStyle/>
          <a:p>
            <a:pPr algn="ctr"/>
            <a:r>
              <a:rPr lang="en-GB" b="1">
                <a:solidFill>
                  <a:schemeClr val="bg1"/>
                </a:solidFill>
                <a:latin typeface="Hobo Std" pitchFamily="50" charset="0"/>
              </a:rPr>
              <a:t>6</a:t>
            </a:r>
          </a:p>
        </p:txBody>
      </p:sp>
      <p:sp>
        <p:nvSpPr>
          <p:cNvPr id="23559" name="Rectangle 7"/>
          <p:cNvSpPr>
            <a:spLocks noChangeArrowheads="1"/>
          </p:cNvSpPr>
          <p:nvPr/>
        </p:nvSpPr>
        <p:spPr bwMode="auto">
          <a:xfrm>
            <a:off x="5291138" y="2600325"/>
            <a:ext cx="360362" cy="360363"/>
          </a:xfrm>
          <a:prstGeom prst="rect">
            <a:avLst/>
          </a:prstGeom>
          <a:solidFill>
            <a:schemeClr val="accent1"/>
          </a:solidFill>
          <a:ln w="9525">
            <a:solidFill>
              <a:schemeClr val="tx1"/>
            </a:solidFill>
            <a:miter lim="800000"/>
            <a:headEnd/>
            <a:tailEnd/>
          </a:ln>
        </p:spPr>
        <p:txBody>
          <a:bodyPr wrap="none" anchor="ctr"/>
          <a:lstStyle/>
          <a:p>
            <a:pPr algn="ctr"/>
            <a:r>
              <a:rPr lang="en-GB" b="1">
                <a:solidFill>
                  <a:schemeClr val="bg1"/>
                </a:solidFill>
                <a:latin typeface="Hobo Std" pitchFamily="50" charset="0"/>
              </a:rPr>
              <a:t>5</a:t>
            </a:r>
          </a:p>
        </p:txBody>
      </p:sp>
      <p:sp>
        <p:nvSpPr>
          <p:cNvPr id="23560" name="Rectangle 8"/>
          <p:cNvSpPr>
            <a:spLocks noChangeArrowheads="1"/>
          </p:cNvSpPr>
          <p:nvPr/>
        </p:nvSpPr>
        <p:spPr bwMode="auto">
          <a:xfrm>
            <a:off x="5830888" y="2600325"/>
            <a:ext cx="360362" cy="360363"/>
          </a:xfrm>
          <a:prstGeom prst="rect">
            <a:avLst/>
          </a:prstGeom>
          <a:solidFill>
            <a:schemeClr val="accent1"/>
          </a:solidFill>
          <a:ln w="9525">
            <a:solidFill>
              <a:schemeClr val="tx1"/>
            </a:solidFill>
            <a:miter lim="800000"/>
            <a:headEnd/>
            <a:tailEnd/>
          </a:ln>
        </p:spPr>
        <p:txBody>
          <a:bodyPr wrap="none" anchor="ctr"/>
          <a:lstStyle/>
          <a:p>
            <a:pPr algn="ctr"/>
            <a:r>
              <a:rPr lang="en-GB" b="1">
                <a:solidFill>
                  <a:schemeClr val="bg1"/>
                </a:solidFill>
                <a:latin typeface="Hobo Std" pitchFamily="50" charset="0"/>
              </a:rPr>
              <a:t>4</a:t>
            </a:r>
          </a:p>
        </p:txBody>
      </p:sp>
      <p:sp>
        <p:nvSpPr>
          <p:cNvPr id="23561" name="Rectangle 9"/>
          <p:cNvSpPr>
            <a:spLocks noChangeArrowheads="1"/>
          </p:cNvSpPr>
          <p:nvPr/>
        </p:nvSpPr>
        <p:spPr bwMode="auto">
          <a:xfrm>
            <a:off x="6370638" y="2600325"/>
            <a:ext cx="360362" cy="360363"/>
          </a:xfrm>
          <a:prstGeom prst="rect">
            <a:avLst/>
          </a:prstGeom>
          <a:solidFill>
            <a:schemeClr val="accent1"/>
          </a:solidFill>
          <a:ln w="9525">
            <a:solidFill>
              <a:schemeClr val="tx1"/>
            </a:solidFill>
            <a:miter lim="800000"/>
            <a:headEnd/>
            <a:tailEnd/>
          </a:ln>
        </p:spPr>
        <p:txBody>
          <a:bodyPr wrap="none" anchor="ctr"/>
          <a:lstStyle/>
          <a:p>
            <a:pPr algn="ctr"/>
            <a:r>
              <a:rPr lang="en-GB" b="1">
                <a:solidFill>
                  <a:schemeClr val="bg1"/>
                </a:solidFill>
                <a:latin typeface="Hobo Std" pitchFamily="50" charset="0"/>
              </a:rPr>
              <a:t>3</a:t>
            </a:r>
          </a:p>
        </p:txBody>
      </p:sp>
      <p:sp>
        <p:nvSpPr>
          <p:cNvPr id="23562" name="Rectangle 10"/>
          <p:cNvSpPr>
            <a:spLocks noChangeArrowheads="1"/>
          </p:cNvSpPr>
          <p:nvPr/>
        </p:nvSpPr>
        <p:spPr bwMode="auto">
          <a:xfrm>
            <a:off x="6911975" y="2600325"/>
            <a:ext cx="360363" cy="360363"/>
          </a:xfrm>
          <a:prstGeom prst="rect">
            <a:avLst/>
          </a:prstGeom>
          <a:solidFill>
            <a:schemeClr val="accent1"/>
          </a:solidFill>
          <a:ln w="9525">
            <a:solidFill>
              <a:schemeClr val="tx1"/>
            </a:solidFill>
            <a:miter lim="800000"/>
            <a:headEnd/>
            <a:tailEnd/>
          </a:ln>
        </p:spPr>
        <p:txBody>
          <a:bodyPr wrap="none" anchor="ctr"/>
          <a:lstStyle/>
          <a:p>
            <a:pPr algn="ctr"/>
            <a:r>
              <a:rPr lang="en-GB" b="1">
                <a:solidFill>
                  <a:schemeClr val="bg1"/>
                </a:solidFill>
                <a:latin typeface="Hobo Std" pitchFamily="50" charset="0"/>
              </a:rPr>
              <a:t>2</a:t>
            </a:r>
          </a:p>
        </p:txBody>
      </p:sp>
      <p:sp>
        <p:nvSpPr>
          <p:cNvPr id="23563" name="Rectangle 11"/>
          <p:cNvSpPr>
            <a:spLocks noChangeArrowheads="1"/>
          </p:cNvSpPr>
          <p:nvPr/>
        </p:nvSpPr>
        <p:spPr bwMode="auto">
          <a:xfrm>
            <a:off x="7451725" y="2600325"/>
            <a:ext cx="360363" cy="360363"/>
          </a:xfrm>
          <a:prstGeom prst="rect">
            <a:avLst/>
          </a:prstGeom>
          <a:solidFill>
            <a:schemeClr val="accent1"/>
          </a:solidFill>
          <a:ln w="9525">
            <a:solidFill>
              <a:schemeClr val="tx1"/>
            </a:solidFill>
            <a:miter lim="800000"/>
            <a:headEnd/>
            <a:tailEnd/>
          </a:ln>
        </p:spPr>
        <p:txBody>
          <a:bodyPr wrap="none" anchor="ctr"/>
          <a:lstStyle/>
          <a:p>
            <a:pPr algn="ctr"/>
            <a:r>
              <a:rPr lang="en-GB" b="1">
                <a:solidFill>
                  <a:schemeClr val="bg1"/>
                </a:solidFill>
                <a:latin typeface="Hobo Std" pitchFamily="50" charset="0"/>
              </a:rPr>
              <a:t>1</a:t>
            </a:r>
          </a:p>
        </p:txBody>
      </p:sp>
      <p:sp>
        <p:nvSpPr>
          <p:cNvPr id="20492" name="Text Box 12"/>
          <p:cNvSpPr txBox="1">
            <a:spLocks noChangeArrowheads="1"/>
          </p:cNvSpPr>
          <p:nvPr/>
        </p:nvSpPr>
        <p:spPr bwMode="auto">
          <a:xfrm>
            <a:off x="684213" y="2924175"/>
            <a:ext cx="3743325" cy="1076325"/>
          </a:xfrm>
          <a:prstGeom prst="rect">
            <a:avLst/>
          </a:prstGeom>
          <a:solidFill>
            <a:schemeClr val="tx2"/>
          </a:solidFill>
          <a:ln w="9525">
            <a:solidFill>
              <a:srgbClr val="000000"/>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sz="3200" b="1">
                <a:solidFill>
                  <a:schemeClr val="bg1"/>
                </a:solidFill>
                <a:latin typeface="Hobo Std" pitchFamily="50" charset="0"/>
              </a:rPr>
              <a:t>The shape of the volcano</a:t>
            </a:r>
          </a:p>
        </p:txBody>
      </p:sp>
      <p:sp>
        <p:nvSpPr>
          <p:cNvPr id="20493" name="Text Box 15"/>
          <p:cNvSpPr txBox="1">
            <a:spLocks noChangeArrowheads="1"/>
          </p:cNvSpPr>
          <p:nvPr/>
        </p:nvSpPr>
        <p:spPr bwMode="auto">
          <a:xfrm>
            <a:off x="611188" y="1989138"/>
            <a:ext cx="936625"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sz="4800" b="1">
                <a:solidFill>
                  <a:schemeClr val="bg1"/>
                </a:solidFill>
                <a:latin typeface="Hobo Std" pitchFamily="50" charset="0"/>
              </a:rPr>
              <a:t>5</a:t>
            </a:r>
          </a:p>
        </p:txBody>
      </p:sp>
    </p:spTree>
    <p:extLst>
      <p:ext uri="{BB962C8B-B14F-4D97-AF65-F5344CB8AC3E}">
        <p14:creationId xmlns:p14="http://schemas.microsoft.com/office/powerpoint/2010/main" val="23500254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xit" presetSubtype="0" fill="hold" grpId="0" nodeType="afterEffect">
                                  <p:stCondLst>
                                    <p:cond delay="0"/>
                                  </p:stCondLst>
                                  <p:childTnLst>
                                    <p:animEffect transition="out" filter="dissolve">
                                      <p:cBhvr>
                                        <p:cTn id="6" dur="500"/>
                                        <p:tgtEl>
                                          <p:spTgt spid="23554"/>
                                        </p:tgtEl>
                                      </p:cBhvr>
                                    </p:animEffect>
                                    <p:set>
                                      <p:cBhvr>
                                        <p:cTn id="7" dur="1" fill="hold">
                                          <p:stCondLst>
                                            <p:cond delay="499"/>
                                          </p:stCondLst>
                                        </p:cTn>
                                        <p:tgtEl>
                                          <p:spTgt spid="23554"/>
                                        </p:tgtEl>
                                        <p:attrNameLst>
                                          <p:attrName>style.visibility</p:attrName>
                                        </p:attrNameLst>
                                      </p:cBhvr>
                                      <p:to>
                                        <p:strVal val="hidden"/>
                                      </p:to>
                                    </p:set>
                                  </p:childTnLst>
                                </p:cTn>
                              </p:par>
                            </p:childTnLst>
                          </p:cTn>
                        </p:par>
                        <p:par>
                          <p:cTn id="8" fill="hold" nodeType="afterGroup">
                            <p:stCondLst>
                              <p:cond delay="500"/>
                            </p:stCondLst>
                            <p:childTnLst>
                              <p:par>
                                <p:cTn id="9" presetID="9" presetClass="exit" presetSubtype="0" fill="hold" grpId="0" nodeType="afterEffect">
                                  <p:stCondLst>
                                    <p:cond delay="0"/>
                                  </p:stCondLst>
                                  <p:childTnLst>
                                    <p:animEffect transition="out" filter="dissolve">
                                      <p:cBhvr>
                                        <p:cTn id="10" dur="500"/>
                                        <p:tgtEl>
                                          <p:spTgt spid="23555"/>
                                        </p:tgtEl>
                                      </p:cBhvr>
                                    </p:animEffect>
                                    <p:set>
                                      <p:cBhvr>
                                        <p:cTn id="11" dur="1" fill="hold">
                                          <p:stCondLst>
                                            <p:cond delay="499"/>
                                          </p:stCondLst>
                                        </p:cTn>
                                        <p:tgtEl>
                                          <p:spTgt spid="23555"/>
                                        </p:tgtEl>
                                        <p:attrNameLst>
                                          <p:attrName>style.visibility</p:attrName>
                                        </p:attrNameLst>
                                      </p:cBhvr>
                                      <p:to>
                                        <p:strVal val="hidden"/>
                                      </p:to>
                                    </p:set>
                                  </p:childTnLst>
                                </p:cTn>
                              </p:par>
                            </p:childTnLst>
                          </p:cTn>
                        </p:par>
                        <p:par>
                          <p:cTn id="12" fill="hold" nodeType="afterGroup">
                            <p:stCondLst>
                              <p:cond delay="1000"/>
                            </p:stCondLst>
                            <p:childTnLst>
                              <p:par>
                                <p:cTn id="13" presetID="9" presetClass="exit" presetSubtype="0" fill="hold" grpId="0" nodeType="afterEffect">
                                  <p:stCondLst>
                                    <p:cond delay="1000"/>
                                  </p:stCondLst>
                                  <p:childTnLst>
                                    <p:animEffect transition="out" filter="dissolve">
                                      <p:cBhvr>
                                        <p:cTn id="14" dur="500"/>
                                        <p:tgtEl>
                                          <p:spTgt spid="23556"/>
                                        </p:tgtEl>
                                      </p:cBhvr>
                                    </p:animEffect>
                                    <p:set>
                                      <p:cBhvr>
                                        <p:cTn id="15" dur="1" fill="hold">
                                          <p:stCondLst>
                                            <p:cond delay="499"/>
                                          </p:stCondLst>
                                        </p:cTn>
                                        <p:tgtEl>
                                          <p:spTgt spid="23556"/>
                                        </p:tgtEl>
                                        <p:attrNameLst>
                                          <p:attrName>style.visibility</p:attrName>
                                        </p:attrNameLst>
                                      </p:cBhvr>
                                      <p:to>
                                        <p:strVal val="hidden"/>
                                      </p:to>
                                    </p:set>
                                  </p:childTnLst>
                                </p:cTn>
                              </p:par>
                            </p:childTnLst>
                          </p:cTn>
                        </p:par>
                        <p:par>
                          <p:cTn id="16" fill="hold" nodeType="afterGroup">
                            <p:stCondLst>
                              <p:cond delay="2500"/>
                            </p:stCondLst>
                            <p:childTnLst>
                              <p:par>
                                <p:cTn id="17" presetID="9" presetClass="exit" presetSubtype="0" fill="hold" grpId="0" nodeType="afterEffect">
                                  <p:stCondLst>
                                    <p:cond delay="1000"/>
                                  </p:stCondLst>
                                  <p:childTnLst>
                                    <p:animEffect transition="out" filter="dissolve">
                                      <p:cBhvr>
                                        <p:cTn id="18" dur="500"/>
                                        <p:tgtEl>
                                          <p:spTgt spid="23557"/>
                                        </p:tgtEl>
                                      </p:cBhvr>
                                    </p:animEffect>
                                    <p:set>
                                      <p:cBhvr>
                                        <p:cTn id="19" dur="1" fill="hold">
                                          <p:stCondLst>
                                            <p:cond delay="499"/>
                                          </p:stCondLst>
                                        </p:cTn>
                                        <p:tgtEl>
                                          <p:spTgt spid="23557"/>
                                        </p:tgtEl>
                                        <p:attrNameLst>
                                          <p:attrName>style.visibility</p:attrName>
                                        </p:attrNameLst>
                                      </p:cBhvr>
                                      <p:to>
                                        <p:strVal val="hidden"/>
                                      </p:to>
                                    </p:set>
                                  </p:childTnLst>
                                </p:cTn>
                              </p:par>
                            </p:childTnLst>
                          </p:cTn>
                        </p:par>
                        <p:par>
                          <p:cTn id="20" fill="hold" nodeType="afterGroup">
                            <p:stCondLst>
                              <p:cond delay="4000"/>
                            </p:stCondLst>
                            <p:childTnLst>
                              <p:par>
                                <p:cTn id="21" presetID="9" presetClass="exit" presetSubtype="0" fill="hold" grpId="0" nodeType="afterEffect">
                                  <p:stCondLst>
                                    <p:cond delay="1000"/>
                                  </p:stCondLst>
                                  <p:childTnLst>
                                    <p:animEffect transition="out" filter="dissolve">
                                      <p:cBhvr>
                                        <p:cTn id="22" dur="500"/>
                                        <p:tgtEl>
                                          <p:spTgt spid="23558"/>
                                        </p:tgtEl>
                                      </p:cBhvr>
                                    </p:animEffect>
                                    <p:set>
                                      <p:cBhvr>
                                        <p:cTn id="23" dur="1" fill="hold">
                                          <p:stCondLst>
                                            <p:cond delay="499"/>
                                          </p:stCondLst>
                                        </p:cTn>
                                        <p:tgtEl>
                                          <p:spTgt spid="23558"/>
                                        </p:tgtEl>
                                        <p:attrNameLst>
                                          <p:attrName>style.visibility</p:attrName>
                                        </p:attrNameLst>
                                      </p:cBhvr>
                                      <p:to>
                                        <p:strVal val="hidden"/>
                                      </p:to>
                                    </p:set>
                                  </p:childTnLst>
                                </p:cTn>
                              </p:par>
                            </p:childTnLst>
                          </p:cTn>
                        </p:par>
                        <p:par>
                          <p:cTn id="24" fill="hold" nodeType="afterGroup">
                            <p:stCondLst>
                              <p:cond delay="5500"/>
                            </p:stCondLst>
                            <p:childTnLst>
                              <p:par>
                                <p:cTn id="25" presetID="9" presetClass="exit" presetSubtype="0" fill="hold" grpId="0" nodeType="afterEffect">
                                  <p:stCondLst>
                                    <p:cond delay="1000"/>
                                  </p:stCondLst>
                                  <p:childTnLst>
                                    <p:animEffect transition="out" filter="dissolve">
                                      <p:cBhvr>
                                        <p:cTn id="26" dur="500"/>
                                        <p:tgtEl>
                                          <p:spTgt spid="23559"/>
                                        </p:tgtEl>
                                      </p:cBhvr>
                                    </p:animEffect>
                                    <p:set>
                                      <p:cBhvr>
                                        <p:cTn id="27" dur="1" fill="hold">
                                          <p:stCondLst>
                                            <p:cond delay="499"/>
                                          </p:stCondLst>
                                        </p:cTn>
                                        <p:tgtEl>
                                          <p:spTgt spid="23559"/>
                                        </p:tgtEl>
                                        <p:attrNameLst>
                                          <p:attrName>style.visibility</p:attrName>
                                        </p:attrNameLst>
                                      </p:cBhvr>
                                      <p:to>
                                        <p:strVal val="hidden"/>
                                      </p:to>
                                    </p:set>
                                  </p:childTnLst>
                                </p:cTn>
                              </p:par>
                            </p:childTnLst>
                          </p:cTn>
                        </p:par>
                        <p:par>
                          <p:cTn id="28" fill="hold" nodeType="afterGroup">
                            <p:stCondLst>
                              <p:cond delay="7000"/>
                            </p:stCondLst>
                            <p:childTnLst>
                              <p:par>
                                <p:cTn id="29" presetID="9" presetClass="exit" presetSubtype="0" fill="hold" grpId="0" nodeType="afterEffect">
                                  <p:stCondLst>
                                    <p:cond delay="1000"/>
                                  </p:stCondLst>
                                  <p:childTnLst>
                                    <p:animEffect transition="out" filter="dissolve">
                                      <p:cBhvr>
                                        <p:cTn id="30" dur="500"/>
                                        <p:tgtEl>
                                          <p:spTgt spid="23560"/>
                                        </p:tgtEl>
                                      </p:cBhvr>
                                    </p:animEffect>
                                    <p:set>
                                      <p:cBhvr>
                                        <p:cTn id="31" dur="1" fill="hold">
                                          <p:stCondLst>
                                            <p:cond delay="499"/>
                                          </p:stCondLst>
                                        </p:cTn>
                                        <p:tgtEl>
                                          <p:spTgt spid="23560"/>
                                        </p:tgtEl>
                                        <p:attrNameLst>
                                          <p:attrName>style.visibility</p:attrName>
                                        </p:attrNameLst>
                                      </p:cBhvr>
                                      <p:to>
                                        <p:strVal val="hidden"/>
                                      </p:to>
                                    </p:set>
                                  </p:childTnLst>
                                </p:cTn>
                              </p:par>
                            </p:childTnLst>
                          </p:cTn>
                        </p:par>
                        <p:par>
                          <p:cTn id="32" fill="hold" nodeType="afterGroup">
                            <p:stCondLst>
                              <p:cond delay="8500"/>
                            </p:stCondLst>
                            <p:childTnLst>
                              <p:par>
                                <p:cTn id="33" presetID="9" presetClass="exit" presetSubtype="0" fill="hold" grpId="0" nodeType="afterEffect">
                                  <p:stCondLst>
                                    <p:cond delay="1000"/>
                                  </p:stCondLst>
                                  <p:childTnLst>
                                    <p:animEffect transition="out" filter="dissolve">
                                      <p:cBhvr>
                                        <p:cTn id="34" dur="500"/>
                                        <p:tgtEl>
                                          <p:spTgt spid="23561"/>
                                        </p:tgtEl>
                                      </p:cBhvr>
                                    </p:animEffect>
                                    <p:set>
                                      <p:cBhvr>
                                        <p:cTn id="35" dur="1" fill="hold">
                                          <p:stCondLst>
                                            <p:cond delay="499"/>
                                          </p:stCondLst>
                                        </p:cTn>
                                        <p:tgtEl>
                                          <p:spTgt spid="23561"/>
                                        </p:tgtEl>
                                        <p:attrNameLst>
                                          <p:attrName>style.visibility</p:attrName>
                                        </p:attrNameLst>
                                      </p:cBhvr>
                                      <p:to>
                                        <p:strVal val="hidden"/>
                                      </p:to>
                                    </p:set>
                                  </p:childTnLst>
                                </p:cTn>
                              </p:par>
                            </p:childTnLst>
                          </p:cTn>
                        </p:par>
                        <p:par>
                          <p:cTn id="36" fill="hold" nodeType="afterGroup">
                            <p:stCondLst>
                              <p:cond delay="10000"/>
                            </p:stCondLst>
                            <p:childTnLst>
                              <p:par>
                                <p:cTn id="37" presetID="9" presetClass="exit" presetSubtype="0" fill="hold" grpId="0" nodeType="afterEffect">
                                  <p:stCondLst>
                                    <p:cond delay="1000"/>
                                  </p:stCondLst>
                                  <p:childTnLst>
                                    <p:animEffect transition="out" filter="dissolve">
                                      <p:cBhvr>
                                        <p:cTn id="38" dur="500"/>
                                        <p:tgtEl>
                                          <p:spTgt spid="23562"/>
                                        </p:tgtEl>
                                      </p:cBhvr>
                                    </p:animEffect>
                                    <p:set>
                                      <p:cBhvr>
                                        <p:cTn id="39" dur="1" fill="hold">
                                          <p:stCondLst>
                                            <p:cond delay="499"/>
                                          </p:stCondLst>
                                        </p:cTn>
                                        <p:tgtEl>
                                          <p:spTgt spid="23562"/>
                                        </p:tgtEl>
                                        <p:attrNameLst>
                                          <p:attrName>style.visibility</p:attrName>
                                        </p:attrNameLst>
                                      </p:cBhvr>
                                      <p:to>
                                        <p:strVal val="hidden"/>
                                      </p:to>
                                    </p:set>
                                  </p:childTnLst>
                                </p:cTn>
                              </p:par>
                            </p:childTnLst>
                          </p:cTn>
                        </p:par>
                        <p:par>
                          <p:cTn id="40" fill="hold" nodeType="afterGroup">
                            <p:stCondLst>
                              <p:cond delay="11500"/>
                            </p:stCondLst>
                            <p:childTnLst>
                              <p:par>
                                <p:cTn id="41" presetID="9" presetClass="exit" presetSubtype="0" fill="hold" grpId="0" nodeType="afterEffect">
                                  <p:stCondLst>
                                    <p:cond delay="1000"/>
                                  </p:stCondLst>
                                  <p:childTnLst>
                                    <p:animEffect transition="out" filter="dissolve">
                                      <p:cBhvr>
                                        <p:cTn id="42" dur="500"/>
                                        <p:tgtEl>
                                          <p:spTgt spid="23563"/>
                                        </p:tgtEl>
                                      </p:cBhvr>
                                    </p:animEffect>
                                    <p:set>
                                      <p:cBhvr>
                                        <p:cTn id="43" dur="1" fill="hold">
                                          <p:stCondLst>
                                            <p:cond delay="499"/>
                                          </p:stCondLst>
                                        </p:cTn>
                                        <p:tgtEl>
                                          <p:spTgt spid="2356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animBg="1"/>
      <p:bldP spid="23555" grpId="0" animBg="1"/>
      <p:bldP spid="23556" grpId="0" animBg="1"/>
      <p:bldP spid="23557" grpId="0" animBg="1"/>
      <p:bldP spid="23558" grpId="0" animBg="1"/>
      <p:bldP spid="23559" grpId="0" animBg="1"/>
      <p:bldP spid="23560" grpId="0" animBg="1"/>
      <p:bldP spid="23561" grpId="0" animBg="1"/>
      <p:bldP spid="23562" grpId="0" animBg="1"/>
      <p:bldP spid="2356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5291138" y="2060575"/>
            <a:ext cx="360362" cy="360363"/>
          </a:xfrm>
          <a:prstGeom prst="rect">
            <a:avLst/>
          </a:prstGeom>
          <a:solidFill>
            <a:schemeClr val="accent1"/>
          </a:solidFill>
          <a:ln w="9525">
            <a:solidFill>
              <a:schemeClr val="tx1"/>
            </a:solidFill>
            <a:miter lim="800000"/>
            <a:headEnd/>
            <a:tailEnd/>
          </a:ln>
        </p:spPr>
        <p:txBody>
          <a:bodyPr wrap="none" anchor="ctr"/>
          <a:lstStyle/>
          <a:p>
            <a:pPr algn="ctr"/>
            <a:r>
              <a:rPr lang="en-GB" b="1">
                <a:solidFill>
                  <a:schemeClr val="bg1"/>
                </a:solidFill>
                <a:latin typeface="Hobo Std" pitchFamily="50" charset="0"/>
              </a:rPr>
              <a:t>10</a:t>
            </a:r>
          </a:p>
        </p:txBody>
      </p:sp>
      <p:sp>
        <p:nvSpPr>
          <p:cNvPr id="24579" name="Rectangle 3"/>
          <p:cNvSpPr>
            <a:spLocks noChangeArrowheads="1"/>
          </p:cNvSpPr>
          <p:nvPr/>
        </p:nvSpPr>
        <p:spPr bwMode="auto">
          <a:xfrm>
            <a:off x="5830888" y="2060575"/>
            <a:ext cx="360362" cy="360363"/>
          </a:xfrm>
          <a:prstGeom prst="rect">
            <a:avLst/>
          </a:prstGeom>
          <a:solidFill>
            <a:schemeClr val="accent1"/>
          </a:solidFill>
          <a:ln w="9525">
            <a:solidFill>
              <a:schemeClr val="tx1"/>
            </a:solidFill>
            <a:miter lim="800000"/>
            <a:headEnd/>
            <a:tailEnd/>
          </a:ln>
        </p:spPr>
        <p:txBody>
          <a:bodyPr wrap="none" anchor="ctr"/>
          <a:lstStyle/>
          <a:p>
            <a:pPr algn="ctr"/>
            <a:r>
              <a:rPr lang="en-GB" b="1">
                <a:solidFill>
                  <a:schemeClr val="bg1"/>
                </a:solidFill>
                <a:latin typeface="Hobo Std" pitchFamily="50" charset="0"/>
              </a:rPr>
              <a:t>9</a:t>
            </a:r>
          </a:p>
        </p:txBody>
      </p:sp>
      <p:sp>
        <p:nvSpPr>
          <p:cNvPr id="24580" name="Rectangle 4"/>
          <p:cNvSpPr>
            <a:spLocks noChangeArrowheads="1"/>
          </p:cNvSpPr>
          <p:nvPr/>
        </p:nvSpPr>
        <p:spPr bwMode="auto">
          <a:xfrm>
            <a:off x="6370638" y="2060575"/>
            <a:ext cx="360362" cy="360363"/>
          </a:xfrm>
          <a:prstGeom prst="rect">
            <a:avLst/>
          </a:prstGeom>
          <a:solidFill>
            <a:schemeClr val="accent1"/>
          </a:solidFill>
          <a:ln w="9525">
            <a:solidFill>
              <a:schemeClr val="tx1"/>
            </a:solidFill>
            <a:miter lim="800000"/>
            <a:headEnd/>
            <a:tailEnd/>
          </a:ln>
        </p:spPr>
        <p:txBody>
          <a:bodyPr wrap="none" anchor="ctr"/>
          <a:lstStyle/>
          <a:p>
            <a:pPr algn="ctr"/>
            <a:r>
              <a:rPr lang="en-GB" b="1">
                <a:solidFill>
                  <a:schemeClr val="bg1"/>
                </a:solidFill>
                <a:latin typeface="Hobo Std" pitchFamily="50" charset="0"/>
              </a:rPr>
              <a:t>8</a:t>
            </a:r>
          </a:p>
        </p:txBody>
      </p:sp>
      <p:sp>
        <p:nvSpPr>
          <p:cNvPr id="24581" name="Rectangle 5"/>
          <p:cNvSpPr>
            <a:spLocks noChangeArrowheads="1"/>
          </p:cNvSpPr>
          <p:nvPr/>
        </p:nvSpPr>
        <p:spPr bwMode="auto">
          <a:xfrm>
            <a:off x="6911975" y="2060575"/>
            <a:ext cx="360363" cy="360363"/>
          </a:xfrm>
          <a:prstGeom prst="rect">
            <a:avLst/>
          </a:prstGeom>
          <a:solidFill>
            <a:schemeClr val="accent1"/>
          </a:solidFill>
          <a:ln w="9525">
            <a:solidFill>
              <a:schemeClr val="tx1"/>
            </a:solidFill>
            <a:miter lim="800000"/>
            <a:headEnd/>
            <a:tailEnd/>
          </a:ln>
        </p:spPr>
        <p:txBody>
          <a:bodyPr wrap="none" anchor="ctr"/>
          <a:lstStyle/>
          <a:p>
            <a:pPr algn="ctr"/>
            <a:r>
              <a:rPr lang="en-GB" b="1">
                <a:solidFill>
                  <a:schemeClr val="bg1"/>
                </a:solidFill>
                <a:latin typeface="Hobo Std" pitchFamily="50" charset="0"/>
              </a:rPr>
              <a:t>7</a:t>
            </a:r>
          </a:p>
        </p:txBody>
      </p:sp>
      <p:sp>
        <p:nvSpPr>
          <p:cNvPr id="24582" name="Rectangle 6"/>
          <p:cNvSpPr>
            <a:spLocks noChangeArrowheads="1"/>
          </p:cNvSpPr>
          <p:nvPr/>
        </p:nvSpPr>
        <p:spPr bwMode="auto">
          <a:xfrm>
            <a:off x="7451725" y="2060575"/>
            <a:ext cx="360363" cy="360363"/>
          </a:xfrm>
          <a:prstGeom prst="rect">
            <a:avLst/>
          </a:prstGeom>
          <a:solidFill>
            <a:schemeClr val="accent1"/>
          </a:solidFill>
          <a:ln w="9525">
            <a:solidFill>
              <a:schemeClr val="tx1"/>
            </a:solidFill>
            <a:miter lim="800000"/>
            <a:headEnd/>
            <a:tailEnd/>
          </a:ln>
        </p:spPr>
        <p:txBody>
          <a:bodyPr wrap="none" anchor="ctr"/>
          <a:lstStyle/>
          <a:p>
            <a:pPr algn="ctr"/>
            <a:r>
              <a:rPr lang="en-GB" b="1">
                <a:solidFill>
                  <a:schemeClr val="bg1"/>
                </a:solidFill>
                <a:latin typeface="Hobo Std" pitchFamily="50" charset="0"/>
              </a:rPr>
              <a:t>6</a:t>
            </a:r>
          </a:p>
        </p:txBody>
      </p:sp>
      <p:sp>
        <p:nvSpPr>
          <p:cNvPr id="24583" name="Rectangle 7"/>
          <p:cNvSpPr>
            <a:spLocks noChangeArrowheads="1"/>
          </p:cNvSpPr>
          <p:nvPr/>
        </p:nvSpPr>
        <p:spPr bwMode="auto">
          <a:xfrm>
            <a:off x="5291138" y="2600325"/>
            <a:ext cx="360362" cy="360363"/>
          </a:xfrm>
          <a:prstGeom prst="rect">
            <a:avLst/>
          </a:prstGeom>
          <a:solidFill>
            <a:schemeClr val="accent1"/>
          </a:solidFill>
          <a:ln w="9525">
            <a:solidFill>
              <a:schemeClr val="tx1"/>
            </a:solidFill>
            <a:miter lim="800000"/>
            <a:headEnd/>
            <a:tailEnd/>
          </a:ln>
        </p:spPr>
        <p:txBody>
          <a:bodyPr wrap="none" anchor="ctr"/>
          <a:lstStyle/>
          <a:p>
            <a:pPr algn="ctr"/>
            <a:r>
              <a:rPr lang="en-GB" b="1">
                <a:solidFill>
                  <a:schemeClr val="bg1"/>
                </a:solidFill>
                <a:latin typeface="Hobo Std" pitchFamily="50" charset="0"/>
              </a:rPr>
              <a:t>5</a:t>
            </a:r>
          </a:p>
        </p:txBody>
      </p:sp>
      <p:sp>
        <p:nvSpPr>
          <p:cNvPr id="24584" name="Rectangle 8"/>
          <p:cNvSpPr>
            <a:spLocks noChangeArrowheads="1"/>
          </p:cNvSpPr>
          <p:nvPr/>
        </p:nvSpPr>
        <p:spPr bwMode="auto">
          <a:xfrm>
            <a:off x="5830888" y="2600325"/>
            <a:ext cx="360362" cy="360363"/>
          </a:xfrm>
          <a:prstGeom prst="rect">
            <a:avLst/>
          </a:prstGeom>
          <a:solidFill>
            <a:schemeClr val="accent1"/>
          </a:solidFill>
          <a:ln w="9525">
            <a:solidFill>
              <a:schemeClr val="tx1"/>
            </a:solidFill>
            <a:miter lim="800000"/>
            <a:headEnd/>
            <a:tailEnd/>
          </a:ln>
        </p:spPr>
        <p:txBody>
          <a:bodyPr wrap="none" anchor="ctr"/>
          <a:lstStyle/>
          <a:p>
            <a:pPr algn="ctr"/>
            <a:r>
              <a:rPr lang="en-GB" b="1">
                <a:solidFill>
                  <a:schemeClr val="bg1"/>
                </a:solidFill>
                <a:latin typeface="Hobo Std" pitchFamily="50" charset="0"/>
              </a:rPr>
              <a:t>4</a:t>
            </a:r>
          </a:p>
        </p:txBody>
      </p:sp>
      <p:sp>
        <p:nvSpPr>
          <p:cNvPr id="24585" name="Rectangle 9"/>
          <p:cNvSpPr>
            <a:spLocks noChangeArrowheads="1"/>
          </p:cNvSpPr>
          <p:nvPr/>
        </p:nvSpPr>
        <p:spPr bwMode="auto">
          <a:xfrm>
            <a:off x="6370638" y="2600325"/>
            <a:ext cx="360362" cy="360363"/>
          </a:xfrm>
          <a:prstGeom prst="rect">
            <a:avLst/>
          </a:prstGeom>
          <a:solidFill>
            <a:schemeClr val="accent1"/>
          </a:solidFill>
          <a:ln w="9525">
            <a:solidFill>
              <a:schemeClr val="tx1"/>
            </a:solidFill>
            <a:miter lim="800000"/>
            <a:headEnd/>
            <a:tailEnd/>
          </a:ln>
        </p:spPr>
        <p:txBody>
          <a:bodyPr wrap="none" anchor="ctr"/>
          <a:lstStyle/>
          <a:p>
            <a:pPr algn="ctr"/>
            <a:r>
              <a:rPr lang="en-GB" b="1">
                <a:solidFill>
                  <a:schemeClr val="bg1"/>
                </a:solidFill>
                <a:latin typeface="Hobo Std" pitchFamily="50" charset="0"/>
              </a:rPr>
              <a:t>3</a:t>
            </a:r>
          </a:p>
        </p:txBody>
      </p:sp>
      <p:sp>
        <p:nvSpPr>
          <p:cNvPr id="24586" name="Rectangle 10"/>
          <p:cNvSpPr>
            <a:spLocks noChangeArrowheads="1"/>
          </p:cNvSpPr>
          <p:nvPr/>
        </p:nvSpPr>
        <p:spPr bwMode="auto">
          <a:xfrm>
            <a:off x="6911975" y="2600325"/>
            <a:ext cx="360363" cy="360363"/>
          </a:xfrm>
          <a:prstGeom prst="rect">
            <a:avLst/>
          </a:prstGeom>
          <a:solidFill>
            <a:schemeClr val="accent1"/>
          </a:solidFill>
          <a:ln w="9525">
            <a:solidFill>
              <a:schemeClr val="tx1"/>
            </a:solidFill>
            <a:miter lim="800000"/>
            <a:headEnd/>
            <a:tailEnd/>
          </a:ln>
        </p:spPr>
        <p:txBody>
          <a:bodyPr wrap="none" anchor="ctr"/>
          <a:lstStyle/>
          <a:p>
            <a:pPr algn="ctr"/>
            <a:r>
              <a:rPr lang="en-GB" b="1">
                <a:solidFill>
                  <a:schemeClr val="bg1"/>
                </a:solidFill>
                <a:latin typeface="Hobo Std" pitchFamily="50" charset="0"/>
              </a:rPr>
              <a:t>2</a:t>
            </a:r>
          </a:p>
        </p:txBody>
      </p:sp>
      <p:sp>
        <p:nvSpPr>
          <p:cNvPr id="24587" name="Rectangle 11"/>
          <p:cNvSpPr>
            <a:spLocks noChangeArrowheads="1"/>
          </p:cNvSpPr>
          <p:nvPr/>
        </p:nvSpPr>
        <p:spPr bwMode="auto">
          <a:xfrm>
            <a:off x="7451725" y="2600325"/>
            <a:ext cx="360363" cy="360363"/>
          </a:xfrm>
          <a:prstGeom prst="rect">
            <a:avLst/>
          </a:prstGeom>
          <a:solidFill>
            <a:schemeClr val="accent1"/>
          </a:solidFill>
          <a:ln w="9525">
            <a:solidFill>
              <a:schemeClr val="tx1"/>
            </a:solidFill>
            <a:miter lim="800000"/>
            <a:headEnd/>
            <a:tailEnd/>
          </a:ln>
        </p:spPr>
        <p:txBody>
          <a:bodyPr wrap="none" anchor="ctr"/>
          <a:lstStyle/>
          <a:p>
            <a:pPr algn="ctr"/>
            <a:r>
              <a:rPr lang="en-GB" b="1">
                <a:solidFill>
                  <a:schemeClr val="bg1"/>
                </a:solidFill>
                <a:latin typeface="Hobo Std" pitchFamily="50" charset="0"/>
              </a:rPr>
              <a:t>1</a:t>
            </a:r>
          </a:p>
        </p:txBody>
      </p:sp>
      <p:sp>
        <p:nvSpPr>
          <p:cNvPr id="21516" name="Text Box 12"/>
          <p:cNvSpPr txBox="1">
            <a:spLocks noChangeArrowheads="1"/>
          </p:cNvSpPr>
          <p:nvPr/>
        </p:nvSpPr>
        <p:spPr bwMode="auto">
          <a:xfrm>
            <a:off x="684213" y="2924175"/>
            <a:ext cx="3743325" cy="1076325"/>
          </a:xfrm>
          <a:prstGeom prst="rect">
            <a:avLst/>
          </a:prstGeom>
          <a:solidFill>
            <a:schemeClr val="tx2"/>
          </a:solidFill>
          <a:ln w="9525">
            <a:solidFill>
              <a:srgbClr val="000000"/>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sz="3200" b="1">
                <a:solidFill>
                  <a:schemeClr val="bg1"/>
                </a:solidFill>
                <a:latin typeface="Hobo Std" pitchFamily="50" charset="0"/>
              </a:rPr>
              <a:t>Solids from the volcano</a:t>
            </a:r>
          </a:p>
        </p:txBody>
      </p:sp>
      <p:sp>
        <p:nvSpPr>
          <p:cNvPr id="21517" name="Text Box 15"/>
          <p:cNvSpPr txBox="1">
            <a:spLocks noChangeArrowheads="1"/>
          </p:cNvSpPr>
          <p:nvPr/>
        </p:nvSpPr>
        <p:spPr bwMode="auto">
          <a:xfrm>
            <a:off x="611188" y="1989138"/>
            <a:ext cx="936625"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sz="4800" b="1">
                <a:solidFill>
                  <a:schemeClr val="bg1"/>
                </a:solidFill>
                <a:latin typeface="Hobo Std" pitchFamily="50" charset="0"/>
              </a:rPr>
              <a:t>6</a:t>
            </a:r>
          </a:p>
        </p:txBody>
      </p:sp>
    </p:spTree>
    <p:extLst>
      <p:ext uri="{BB962C8B-B14F-4D97-AF65-F5344CB8AC3E}">
        <p14:creationId xmlns:p14="http://schemas.microsoft.com/office/powerpoint/2010/main" val="7409237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xit" presetSubtype="0" fill="hold" grpId="0" nodeType="afterEffect">
                                  <p:stCondLst>
                                    <p:cond delay="0"/>
                                  </p:stCondLst>
                                  <p:childTnLst>
                                    <p:animEffect transition="out" filter="dissolve">
                                      <p:cBhvr>
                                        <p:cTn id="6" dur="500"/>
                                        <p:tgtEl>
                                          <p:spTgt spid="24578"/>
                                        </p:tgtEl>
                                      </p:cBhvr>
                                    </p:animEffect>
                                    <p:set>
                                      <p:cBhvr>
                                        <p:cTn id="7" dur="1" fill="hold">
                                          <p:stCondLst>
                                            <p:cond delay="499"/>
                                          </p:stCondLst>
                                        </p:cTn>
                                        <p:tgtEl>
                                          <p:spTgt spid="24578"/>
                                        </p:tgtEl>
                                        <p:attrNameLst>
                                          <p:attrName>style.visibility</p:attrName>
                                        </p:attrNameLst>
                                      </p:cBhvr>
                                      <p:to>
                                        <p:strVal val="hidden"/>
                                      </p:to>
                                    </p:set>
                                  </p:childTnLst>
                                </p:cTn>
                              </p:par>
                            </p:childTnLst>
                          </p:cTn>
                        </p:par>
                        <p:par>
                          <p:cTn id="8" fill="hold" nodeType="afterGroup">
                            <p:stCondLst>
                              <p:cond delay="500"/>
                            </p:stCondLst>
                            <p:childTnLst>
                              <p:par>
                                <p:cTn id="9" presetID="9" presetClass="exit" presetSubtype="0" fill="hold" grpId="0" nodeType="afterEffect">
                                  <p:stCondLst>
                                    <p:cond delay="0"/>
                                  </p:stCondLst>
                                  <p:childTnLst>
                                    <p:animEffect transition="out" filter="dissolve">
                                      <p:cBhvr>
                                        <p:cTn id="10" dur="500"/>
                                        <p:tgtEl>
                                          <p:spTgt spid="24579"/>
                                        </p:tgtEl>
                                      </p:cBhvr>
                                    </p:animEffect>
                                    <p:set>
                                      <p:cBhvr>
                                        <p:cTn id="11" dur="1" fill="hold">
                                          <p:stCondLst>
                                            <p:cond delay="499"/>
                                          </p:stCondLst>
                                        </p:cTn>
                                        <p:tgtEl>
                                          <p:spTgt spid="24579"/>
                                        </p:tgtEl>
                                        <p:attrNameLst>
                                          <p:attrName>style.visibility</p:attrName>
                                        </p:attrNameLst>
                                      </p:cBhvr>
                                      <p:to>
                                        <p:strVal val="hidden"/>
                                      </p:to>
                                    </p:set>
                                  </p:childTnLst>
                                </p:cTn>
                              </p:par>
                            </p:childTnLst>
                          </p:cTn>
                        </p:par>
                        <p:par>
                          <p:cTn id="12" fill="hold" nodeType="afterGroup">
                            <p:stCondLst>
                              <p:cond delay="1000"/>
                            </p:stCondLst>
                            <p:childTnLst>
                              <p:par>
                                <p:cTn id="13" presetID="9" presetClass="exit" presetSubtype="0" fill="hold" grpId="0" nodeType="afterEffect">
                                  <p:stCondLst>
                                    <p:cond delay="1000"/>
                                  </p:stCondLst>
                                  <p:childTnLst>
                                    <p:animEffect transition="out" filter="dissolve">
                                      <p:cBhvr>
                                        <p:cTn id="14" dur="500"/>
                                        <p:tgtEl>
                                          <p:spTgt spid="24580"/>
                                        </p:tgtEl>
                                      </p:cBhvr>
                                    </p:animEffect>
                                    <p:set>
                                      <p:cBhvr>
                                        <p:cTn id="15" dur="1" fill="hold">
                                          <p:stCondLst>
                                            <p:cond delay="499"/>
                                          </p:stCondLst>
                                        </p:cTn>
                                        <p:tgtEl>
                                          <p:spTgt spid="24580"/>
                                        </p:tgtEl>
                                        <p:attrNameLst>
                                          <p:attrName>style.visibility</p:attrName>
                                        </p:attrNameLst>
                                      </p:cBhvr>
                                      <p:to>
                                        <p:strVal val="hidden"/>
                                      </p:to>
                                    </p:set>
                                  </p:childTnLst>
                                </p:cTn>
                              </p:par>
                            </p:childTnLst>
                          </p:cTn>
                        </p:par>
                        <p:par>
                          <p:cTn id="16" fill="hold" nodeType="afterGroup">
                            <p:stCondLst>
                              <p:cond delay="2500"/>
                            </p:stCondLst>
                            <p:childTnLst>
                              <p:par>
                                <p:cTn id="17" presetID="9" presetClass="exit" presetSubtype="0" fill="hold" grpId="0" nodeType="afterEffect">
                                  <p:stCondLst>
                                    <p:cond delay="1000"/>
                                  </p:stCondLst>
                                  <p:childTnLst>
                                    <p:animEffect transition="out" filter="dissolve">
                                      <p:cBhvr>
                                        <p:cTn id="18" dur="500"/>
                                        <p:tgtEl>
                                          <p:spTgt spid="24581"/>
                                        </p:tgtEl>
                                      </p:cBhvr>
                                    </p:animEffect>
                                    <p:set>
                                      <p:cBhvr>
                                        <p:cTn id="19" dur="1" fill="hold">
                                          <p:stCondLst>
                                            <p:cond delay="499"/>
                                          </p:stCondLst>
                                        </p:cTn>
                                        <p:tgtEl>
                                          <p:spTgt spid="24581"/>
                                        </p:tgtEl>
                                        <p:attrNameLst>
                                          <p:attrName>style.visibility</p:attrName>
                                        </p:attrNameLst>
                                      </p:cBhvr>
                                      <p:to>
                                        <p:strVal val="hidden"/>
                                      </p:to>
                                    </p:set>
                                  </p:childTnLst>
                                </p:cTn>
                              </p:par>
                            </p:childTnLst>
                          </p:cTn>
                        </p:par>
                        <p:par>
                          <p:cTn id="20" fill="hold" nodeType="afterGroup">
                            <p:stCondLst>
                              <p:cond delay="4000"/>
                            </p:stCondLst>
                            <p:childTnLst>
                              <p:par>
                                <p:cTn id="21" presetID="9" presetClass="exit" presetSubtype="0" fill="hold" grpId="0" nodeType="afterEffect">
                                  <p:stCondLst>
                                    <p:cond delay="1000"/>
                                  </p:stCondLst>
                                  <p:childTnLst>
                                    <p:animEffect transition="out" filter="dissolve">
                                      <p:cBhvr>
                                        <p:cTn id="22" dur="500"/>
                                        <p:tgtEl>
                                          <p:spTgt spid="24582"/>
                                        </p:tgtEl>
                                      </p:cBhvr>
                                    </p:animEffect>
                                    <p:set>
                                      <p:cBhvr>
                                        <p:cTn id="23" dur="1" fill="hold">
                                          <p:stCondLst>
                                            <p:cond delay="499"/>
                                          </p:stCondLst>
                                        </p:cTn>
                                        <p:tgtEl>
                                          <p:spTgt spid="24582"/>
                                        </p:tgtEl>
                                        <p:attrNameLst>
                                          <p:attrName>style.visibility</p:attrName>
                                        </p:attrNameLst>
                                      </p:cBhvr>
                                      <p:to>
                                        <p:strVal val="hidden"/>
                                      </p:to>
                                    </p:set>
                                  </p:childTnLst>
                                </p:cTn>
                              </p:par>
                            </p:childTnLst>
                          </p:cTn>
                        </p:par>
                        <p:par>
                          <p:cTn id="24" fill="hold" nodeType="afterGroup">
                            <p:stCondLst>
                              <p:cond delay="5500"/>
                            </p:stCondLst>
                            <p:childTnLst>
                              <p:par>
                                <p:cTn id="25" presetID="9" presetClass="exit" presetSubtype="0" fill="hold" grpId="0" nodeType="afterEffect">
                                  <p:stCondLst>
                                    <p:cond delay="1000"/>
                                  </p:stCondLst>
                                  <p:childTnLst>
                                    <p:animEffect transition="out" filter="dissolve">
                                      <p:cBhvr>
                                        <p:cTn id="26" dur="500"/>
                                        <p:tgtEl>
                                          <p:spTgt spid="24583"/>
                                        </p:tgtEl>
                                      </p:cBhvr>
                                    </p:animEffect>
                                    <p:set>
                                      <p:cBhvr>
                                        <p:cTn id="27" dur="1" fill="hold">
                                          <p:stCondLst>
                                            <p:cond delay="499"/>
                                          </p:stCondLst>
                                        </p:cTn>
                                        <p:tgtEl>
                                          <p:spTgt spid="24583"/>
                                        </p:tgtEl>
                                        <p:attrNameLst>
                                          <p:attrName>style.visibility</p:attrName>
                                        </p:attrNameLst>
                                      </p:cBhvr>
                                      <p:to>
                                        <p:strVal val="hidden"/>
                                      </p:to>
                                    </p:set>
                                  </p:childTnLst>
                                </p:cTn>
                              </p:par>
                            </p:childTnLst>
                          </p:cTn>
                        </p:par>
                        <p:par>
                          <p:cTn id="28" fill="hold" nodeType="afterGroup">
                            <p:stCondLst>
                              <p:cond delay="7000"/>
                            </p:stCondLst>
                            <p:childTnLst>
                              <p:par>
                                <p:cTn id="29" presetID="9" presetClass="exit" presetSubtype="0" fill="hold" grpId="0" nodeType="afterEffect">
                                  <p:stCondLst>
                                    <p:cond delay="1000"/>
                                  </p:stCondLst>
                                  <p:childTnLst>
                                    <p:animEffect transition="out" filter="dissolve">
                                      <p:cBhvr>
                                        <p:cTn id="30" dur="500"/>
                                        <p:tgtEl>
                                          <p:spTgt spid="24584"/>
                                        </p:tgtEl>
                                      </p:cBhvr>
                                    </p:animEffect>
                                    <p:set>
                                      <p:cBhvr>
                                        <p:cTn id="31" dur="1" fill="hold">
                                          <p:stCondLst>
                                            <p:cond delay="499"/>
                                          </p:stCondLst>
                                        </p:cTn>
                                        <p:tgtEl>
                                          <p:spTgt spid="24584"/>
                                        </p:tgtEl>
                                        <p:attrNameLst>
                                          <p:attrName>style.visibility</p:attrName>
                                        </p:attrNameLst>
                                      </p:cBhvr>
                                      <p:to>
                                        <p:strVal val="hidden"/>
                                      </p:to>
                                    </p:set>
                                  </p:childTnLst>
                                </p:cTn>
                              </p:par>
                            </p:childTnLst>
                          </p:cTn>
                        </p:par>
                        <p:par>
                          <p:cTn id="32" fill="hold" nodeType="afterGroup">
                            <p:stCondLst>
                              <p:cond delay="8500"/>
                            </p:stCondLst>
                            <p:childTnLst>
                              <p:par>
                                <p:cTn id="33" presetID="9" presetClass="exit" presetSubtype="0" fill="hold" grpId="0" nodeType="afterEffect">
                                  <p:stCondLst>
                                    <p:cond delay="1000"/>
                                  </p:stCondLst>
                                  <p:childTnLst>
                                    <p:animEffect transition="out" filter="dissolve">
                                      <p:cBhvr>
                                        <p:cTn id="34" dur="500"/>
                                        <p:tgtEl>
                                          <p:spTgt spid="24585"/>
                                        </p:tgtEl>
                                      </p:cBhvr>
                                    </p:animEffect>
                                    <p:set>
                                      <p:cBhvr>
                                        <p:cTn id="35" dur="1" fill="hold">
                                          <p:stCondLst>
                                            <p:cond delay="499"/>
                                          </p:stCondLst>
                                        </p:cTn>
                                        <p:tgtEl>
                                          <p:spTgt spid="24585"/>
                                        </p:tgtEl>
                                        <p:attrNameLst>
                                          <p:attrName>style.visibility</p:attrName>
                                        </p:attrNameLst>
                                      </p:cBhvr>
                                      <p:to>
                                        <p:strVal val="hidden"/>
                                      </p:to>
                                    </p:set>
                                  </p:childTnLst>
                                </p:cTn>
                              </p:par>
                            </p:childTnLst>
                          </p:cTn>
                        </p:par>
                        <p:par>
                          <p:cTn id="36" fill="hold" nodeType="afterGroup">
                            <p:stCondLst>
                              <p:cond delay="10000"/>
                            </p:stCondLst>
                            <p:childTnLst>
                              <p:par>
                                <p:cTn id="37" presetID="9" presetClass="exit" presetSubtype="0" fill="hold" grpId="0" nodeType="afterEffect">
                                  <p:stCondLst>
                                    <p:cond delay="1000"/>
                                  </p:stCondLst>
                                  <p:childTnLst>
                                    <p:animEffect transition="out" filter="dissolve">
                                      <p:cBhvr>
                                        <p:cTn id="38" dur="500"/>
                                        <p:tgtEl>
                                          <p:spTgt spid="24586"/>
                                        </p:tgtEl>
                                      </p:cBhvr>
                                    </p:animEffect>
                                    <p:set>
                                      <p:cBhvr>
                                        <p:cTn id="39" dur="1" fill="hold">
                                          <p:stCondLst>
                                            <p:cond delay="499"/>
                                          </p:stCondLst>
                                        </p:cTn>
                                        <p:tgtEl>
                                          <p:spTgt spid="24586"/>
                                        </p:tgtEl>
                                        <p:attrNameLst>
                                          <p:attrName>style.visibility</p:attrName>
                                        </p:attrNameLst>
                                      </p:cBhvr>
                                      <p:to>
                                        <p:strVal val="hidden"/>
                                      </p:to>
                                    </p:set>
                                  </p:childTnLst>
                                </p:cTn>
                              </p:par>
                            </p:childTnLst>
                          </p:cTn>
                        </p:par>
                        <p:par>
                          <p:cTn id="40" fill="hold" nodeType="afterGroup">
                            <p:stCondLst>
                              <p:cond delay="11500"/>
                            </p:stCondLst>
                            <p:childTnLst>
                              <p:par>
                                <p:cTn id="41" presetID="9" presetClass="exit" presetSubtype="0" fill="hold" grpId="0" nodeType="afterEffect">
                                  <p:stCondLst>
                                    <p:cond delay="1000"/>
                                  </p:stCondLst>
                                  <p:childTnLst>
                                    <p:animEffect transition="out" filter="dissolve">
                                      <p:cBhvr>
                                        <p:cTn id="42" dur="500"/>
                                        <p:tgtEl>
                                          <p:spTgt spid="24587"/>
                                        </p:tgtEl>
                                      </p:cBhvr>
                                    </p:animEffect>
                                    <p:set>
                                      <p:cBhvr>
                                        <p:cTn id="43" dur="1" fill="hold">
                                          <p:stCondLst>
                                            <p:cond delay="499"/>
                                          </p:stCondLst>
                                        </p:cTn>
                                        <p:tgtEl>
                                          <p:spTgt spid="2458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animBg="1"/>
      <p:bldP spid="24579" grpId="0" animBg="1"/>
      <p:bldP spid="24580" grpId="0" animBg="1"/>
      <p:bldP spid="24581" grpId="0" animBg="1"/>
      <p:bldP spid="24582" grpId="0" animBg="1"/>
      <p:bldP spid="24583" grpId="0" animBg="1"/>
      <p:bldP spid="24584" grpId="0" animBg="1"/>
      <p:bldP spid="24585" grpId="0" animBg="1"/>
      <p:bldP spid="24586" grpId="0" animBg="1"/>
      <p:bldP spid="2458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5291138" y="2060575"/>
            <a:ext cx="360362" cy="360363"/>
          </a:xfrm>
          <a:prstGeom prst="rect">
            <a:avLst/>
          </a:prstGeom>
          <a:solidFill>
            <a:schemeClr val="accent1"/>
          </a:solidFill>
          <a:ln w="9525">
            <a:solidFill>
              <a:schemeClr val="tx1"/>
            </a:solidFill>
            <a:miter lim="800000"/>
            <a:headEnd/>
            <a:tailEnd/>
          </a:ln>
        </p:spPr>
        <p:txBody>
          <a:bodyPr wrap="none" anchor="ctr"/>
          <a:lstStyle/>
          <a:p>
            <a:pPr algn="ctr"/>
            <a:r>
              <a:rPr lang="en-GB" b="1">
                <a:solidFill>
                  <a:schemeClr val="bg1"/>
                </a:solidFill>
                <a:latin typeface="Hobo Std" pitchFamily="50" charset="0"/>
              </a:rPr>
              <a:t>10</a:t>
            </a:r>
          </a:p>
        </p:txBody>
      </p:sp>
      <p:sp>
        <p:nvSpPr>
          <p:cNvPr id="25603" name="Rectangle 3"/>
          <p:cNvSpPr>
            <a:spLocks noChangeArrowheads="1"/>
          </p:cNvSpPr>
          <p:nvPr/>
        </p:nvSpPr>
        <p:spPr bwMode="auto">
          <a:xfrm>
            <a:off x="5830888" y="2060575"/>
            <a:ext cx="360362" cy="360363"/>
          </a:xfrm>
          <a:prstGeom prst="rect">
            <a:avLst/>
          </a:prstGeom>
          <a:solidFill>
            <a:schemeClr val="accent1"/>
          </a:solidFill>
          <a:ln w="9525">
            <a:solidFill>
              <a:schemeClr val="tx1"/>
            </a:solidFill>
            <a:miter lim="800000"/>
            <a:headEnd/>
            <a:tailEnd/>
          </a:ln>
        </p:spPr>
        <p:txBody>
          <a:bodyPr wrap="none" anchor="ctr"/>
          <a:lstStyle/>
          <a:p>
            <a:pPr algn="ctr"/>
            <a:r>
              <a:rPr lang="en-GB" b="1">
                <a:solidFill>
                  <a:schemeClr val="bg1"/>
                </a:solidFill>
                <a:latin typeface="Hobo Std" pitchFamily="50" charset="0"/>
              </a:rPr>
              <a:t>9</a:t>
            </a:r>
          </a:p>
        </p:txBody>
      </p:sp>
      <p:sp>
        <p:nvSpPr>
          <p:cNvPr id="25604" name="Rectangle 4"/>
          <p:cNvSpPr>
            <a:spLocks noChangeArrowheads="1"/>
          </p:cNvSpPr>
          <p:nvPr/>
        </p:nvSpPr>
        <p:spPr bwMode="auto">
          <a:xfrm>
            <a:off x="6370638" y="2060575"/>
            <a:ext cx="360362" cy="360363"/>
          </a:xfrm>
          <a:prstGeom prst="rect">
            <a:avLst/>
          </a:prstGeom>
          <a:solidFill>
            <a:schemeClr val="accent1"/>
          </a:solidFill>
          <a:ln w="9525">
            <a:solidFill>
              <a:schemeClr val="tx1"/>
            </a:solidFill>
            <a:miter lim="800000"/>
            <a:headEnd/>
            <a:tailEnd/>
          </a:ln>
        </p:spPr>
        <p:txBody>
          <a:bodyPr wrap="none" anchor="ctr"/>
          <a:lstStyle/>
          <a:p>
            <a:pPr algn="ctr"/>
            <a:r>
              <a:rPr lang="en-GB" b="1">
                <a:solidFill>
                  <a:schemeClr val="bg1"/>
                </a:solidFill>
                <a:latin typeface="Hobo Std" pitchFamily="50" charset="0"/>
              </a:rPr>
              <a:t>8</a:t>
            </a:r>
          </a:p>
        </p:txBody>
      </p:sp>
      <p:sp>
        <p:nvSpPr>
          <p:cNvPr id="25605" name="Rectangle 5"/>
          <p:cNvSpPr>
            <a:spLocks noChangeArrowheads="1"/>
          </p:cNvSpPr>
          <p:nvPr/>
        </p:nvSpPr>
        <p:spPr bwMode="auto">
          <a:xfrm>
            <a:off x="6911975" y="2060575"/>
            <a:ext cx="360363" cy="360363"/>
          </a:xfrm>
          <a:prstGeom prst="rect">
            <a:avLst/>
          </a:prstGeom>
          <a:solidFill>
            <a:schemeClr val="accent1"/>
          </a:solidFill>
          <a:ln w="9525">
            <a:solidFill>
              <a:schemeClr val="tx1"/>
            </a:solidFill>
            <a:miter lim="800000"/>
            <a:headEnd/>
            <a:tailEnd/>
          </a:ln>
        </p:spPr>
        <p:txBody>
          <a:bodyPr wrap="none" anchor="ctr"/>
          <a:lstStyle/>
          <a:p>
            <a:pPr algn="ctr"/>
            <a:r>
              <a:rPr lang="en-GB" b="1">
                <a:solidFill>
                  <a:schemeClr val="bg1"/>
                </a:solidFill>
                <a:latin typeface="Hobo Std" pitchFamily="50" charset="0"/>
              </a:rPr>
              <a:t>7</a:t>
            </a:r>
          </a:p>
        </p:txBody>
      </p:sp>
      <p:sp>
        <p:nvSpPr>
          <p:cNvPr id="25606" name="Rectangle 6"/>
          <p:cNvSpPr>
            <a:spLocks noChangeArrowheads="1"/>
          </p:cNvSpPr>
          <p:nvPr/>
        </p:nvSpPr>
        <p:spPr bwMode="auto">
          <a:xfrm>
            <a:off x="7451725" y="2060575"/>
            <a:ext cx="360363" cy="360363"/>
          </a:xfrm>
          <a:prstGeom prst="rect">
            <a:avLst/>
          </a:prstGeom>
          <a:solidFill>
            <a:schemeClr val="accent1"/>
          </a:solidFill>
          <a:ln w="9525">
            <a:solidFill>
              <a:schemeClr val="tx1"/>
            </a:solidFill>
            <a:miter lim="800000"/>
            <a:headEnd/>
            <a:tailEnd/>
          </a:ln>
        </p:spPr>
        <p:txBody>
          <a:bodyPr wrap="none" anchor="ctr"/>
          <a:lstStyle/>
          <a:p>
            <a:pPr algn="ctr"/>
            <a:r>
              <a:rPr lang="en-GB" b="1">
                <a:solidFill>
                  <a:schemeClr val="bg1"/>
                </a:solidFill>
                <a:latin typeface="Hobo Std" pitchFamily="50" charset="0"/>
              </a:rPr>
              <a:t>6</a:t>
            </a:r>
          </a:p>
        </p:txBody>
      </p:sp>
      <p:sp>
        <p:nvSpPr>
          <p:cNvPr id="25607" name="Rectangle 7"/>
          <p:cNvSpPr>
            <a:spLocks noChangeArrowheads="1"/>
          </p:cNvSpPr>
          <p:nvPr/>
        </p:nvSpPr>
        <p:spPr bwMode="auto">
          <a:xfrm>
            <a:off x="5291138" y="2600325"/>
            <a:ext cx="360362" cy="360363"/>
          </a:xfrm>
          <a:prstGeom prst="rect">
            <a:avLst/>
          </a:prstGeom>
          <a:solidFill>
            <a:schemeClr val="accent1"/>
          </a:solidFill>
          <a:ln w="9525">
            <a:solidFill>
              <a:schemeClr val="tx1"/>
            </a:solidFill>
            <a:miter lim="800000"/>
            <a:headEnd/>
            <a:tailEnd/>
          </a:ln>
        </p:spPr>
        <p:txBody>
          <a:bodyPr wrap="none" anchor="ctr"/>
          <a:lstStyle/>
          <a:p>
            <a:pPr algn="ctr"/>
            <a:r>
              <a:rPr lang="en-GB" b="1">
                <a:solidFill>
                  <a:schemeClr val="bg1"/>
                </a:solidFill>
                <a:latin typeface="Hobo Std" pitchFamily="50" charset="0"/>
              </a:rPr>
              <a:t>5</a:t>
            </a:r>
          </a:p>
        </p:txBody>
      </p:sp>
      <p:sp>
        <p:nvSpPr>
          <p:cNvPr id="25608" name="Rectangle 8"/>
          <p:cNvSpPr>
            <a:spLocks noChangeArrowheads="1"/>
          </p:cNvSpPr>
          <p:nvPr/>
        </p:nvSpPr>
        <p:spPr bwMode="auto">
          <a:xfrm>
            <a:off x="5830888" y="2600325"/>
            <a:ext cx="360362" cy="360363"/>
          </a:xfrm>
          <a:prstGeom prst="rect">
            <a:avLst/>
          </a:prstGeom>
          <a:solidFill>
            <a:schemeClr val="accent1"/>
          </a:solidFill>
          <a:ln w="9525">
            <a:solidFill>
              <a:schemeClr val="tx1"/>
            </a:solidFill>
            <a:miter lim="800000"/>
            <a:headEnd/>
            <a:tailEnd/>
          </a:ln>
        </p:spPr>
        <p:txBody>
          <a:bodyPr wrap="none" anchor="ctr"/>
          <a:lstStyle/>
          <a:p>
            <a:pPr algn="ctr"/>
            <a:r>
              <a:rPr lang="en-GB" b="1">
                <a:solidFill>
                  <a:schemeClr val="bg1"/>
                </a:solidFill>
                <a:latin typeface="Hobo Std" pitchFamily="50" charset="0"/>
              </a:rPr>
              <a:t>4</a:t>
            </a:r>
          </a:p>
        </p:txBody>
      </p:sp>
      <p:sp>
        <p:nvSpPr>
          <p:cNvPr id="25609" name="Rectangle 9"/>
          <p:cNvSpPr>
            <a:spLocks noChangeArrowheads="1"/>
          </p:cNvSpPr>
          <p:nvPr/>
        </p:nvSpPr>
        <p:spPr bwMode="auto">
          <a:xfrm>
            <a:off x="6370638" y="2600325"/>
            <a:ext cx="360362" cy="360363"/>
          </a:xfrm>
          <a:prstGeom prst="rect">
            <a:avLst/>
          </a:prstGeom>
          <a:solidFill>
            <a:schemeClr val="accent1"/>
          </a:solidFill>
          <a:ln w="9525">
            <a:solidFill>
              <a:schemeClr val="tx1"/>
            </a:solidFill>
            <a:miter lim="800000"/>
            <a:headEnd/>
            <a:tailEnd/>
          </a:ln>
        </p:spPr>
        <p:txBody>
          <a:bodyPr wrap="none" anchor="ctr"/>
          <a:lstStyle/>
          <a:p>
            <a:pPr algn="ctr"/>
            <a:r>
              <a:rPr lang="en-GB" b="1">
                <a:solidFill>
                  <a:schemeClr val="bg1"/>
                </a:solidFill>
                <a:latin typeface="Hobo Std" pitchFamily="50" charset="0"/>
              </a:rPr>
              <a:t>3</a:t>
            </a:r>
          </a:p>
        </p:txBody>
      </p:sp>
      <p:sp>
        <p:nvSpPr>
          <p:cNvPr id="25610" name="Rectangle 10"/>
          <p:cNvSpPr>
            <a:spLocks noChangeArrowheads="1"/>
          </p:cNvSpPr>
          <p:nvPr/>
        </p:nvSpPr>
        <p:spPr bwMode="auto">
          <a:xfrm>
            <a:off x="6911975" y="2600325"/>
            <a:ext cx="360363" cy="360363"/>
          </a:xfrm>
          <a:prstGeom prst="rect">
            <a:avLst/>
          </a:prstGeom>
          <a:solidFill>
            <a:schemeClr val="accent1"/>
          </a:solidFill>
          <a:ln w="9525">
            <a:solidFill>
              <a:schemeClr val="tx1"/>
            </a:solidFill>
            <a:miter lim="800000"/>
            <a:headEnd/>
            <a:tailEnd/>
          </a:ln>
        </p:spPr>
        <p:txBody>
          <a:bodyPr wrap="none" anchor="ctr"/>
          <a:lstStyle/>
          <a:p>
            <a:pPr algn="ctr"/>
            <a:r>
              <a:rPr lang="en-GB" b="1">
                <a:solidFill>
                  <a:schemeClr val="bg1"/>
                </a:solidFill>
                <a:latin typeface="Hobo Std" pitchFamily="50" charset="0"/>
              </a:rPr>
              <a:t>2</a:t>
            </a:r>
          </a:p>
        </p:txBody>
      </p:sp>
      <p:sp>
        <p:nvSpPr>
          <p:cNvPr id="25611" name="Rectangle 11"/>
          <p:cNvSpPr>
            <a:spLocks noChangeArrowheads="1"/>
          </p:cNvSpPr>
          <p:nvPr/>
        </p:nvSpPr>
        <p:spPr bwMode="auto">
          <a:xfrm>
            <a:off x="7451725" y="2600325"/>
            <a:ext cx="360363" cy="360363"/>
          </a:xfrm>
          <a:prstGeom prst="rect">
            <a:avLst/>
          </a:prstGeom>
          <a:solidFill>
            <a:schemeClr val="accent1"/>
          </a:solidFill>
          <a:ln w="9525">
            <a:solidFill>
              <a:schemeClr val="tx1"/>
            </a:solidFill>
            <a:miter lim="800000"/>
            <a:headEnd/>
            <a:tailEnd/>
          </a:ln>
        </p:spPr>
        <p:txBody>
          <a:bodyPr wrap="none" anchor="ctr"/>
          <a:lstStyle/>
          <a:p>
            <a:pPr algn="ctr"/>
            <a:r>
              <a:rPr lang="en-GB" b="1">
                <a:solidFill>
                  <a:schemeClr val="bg1"/>
                </a:solidFill>
                <a:latin typeface="Hobo Std" pitchFamily="50" charset="0"/>
              </a:rPr>
              <a:t>1</a:t>
            </a:r>
          </a:p>
        </p:txBody>
      </p:sp>
      <p:sp>
        <p:nvSpPr>
          <p:cNvPr id="22540" name="Text Box 12"/>
          <p:cNvSpPr txBox="1">
            <a:spLocks noChangeArrowheads="1"/>
          </p:cNvSpPr>
          <p:nvPr/>
        </p:nvSpPr>
        <p:spPr bwMode="auto">
          <a:xfrm>
            <a:off x="539750" y="2924175"/>
            <a:ext cx="3887788" cy="1077218"/>
          </a:xfrm>
          <a:prstGeom prst="rect">
            <a:avLst/>
          </a:prstGeom>
          <a:solidFill>
            <a:schemeClr val="tx2"/>
          </a:solidFill>
          <a:ln w="9525">
            <a:solidFill>
              <a:srgbClr val="000000"/>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sz="3200" b="1">
                <a:solidFill>
                  <a:schemeClr val="bg1"/>
                </a:solidFill>
                <a:latin typeface="Hobo Std" pitchFamily="50" charset="0"/>
              </a:rPr>
              <a:t>Molten rock before it is erupted</a:t>
            </a:r>
          </a:p>
        </p:txBody>
      </p:sp>
      <p:sp>
        <p:nvSpPr>
          <p:cNvPr id="22541" name="Text Box 15"/>
          <p:cNvSpPr txBox="1">
            <a:spLocks noChangeArrowheads="1"/>
          </p:cNvSpPr>
          <p:nvPr/>
        </p:nvSpPr>
        <p:spPr bwMode="auto">
          <a:xfrm>
            <a:off x="611188" y="1989138"/>
            <a:ext cx="936625"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sz="4800" b="1">
                <a:solidFill>
                  <a:schemeClr val="bg1"/>
                </a:solidFill>
                <a:latin typeface="Hobo Std" pitchFamily="50" charset="0"/>
              </a:rPr>
              <a:t>7</a:t>
            </a:r>
          </a:p>
        </p:txBody>
      </p:sp>
    </p:spTree>
    <p:extLst>
      <p:ext uri="{BB962C8B-B14F-4D97-AF65-F5344CB8AC3E}">
        <p14:creationId xmlns:p14="http://schemas.microsoft.com/office/powerpoint/2010/main" val="17052878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xit" presetSubtype="0" fill="hold" grpId="0" nodeType="afterEffect">
                                  <p:stCondLst>
                                    <p:cond delay="0"/>
                                  </p:stCondLst>
                                  <p:childTnLst>
                                    <p:animEffect transition="out" filter="dissolve">
                                      <p:cBhvr>
                                        <p:cTn id="6" dur="500"/>
                                        <p:tgtEl>
                                          <p:spTgt spid="25602"/>
                                        </p:tgtEl>
                                      </p:cBhvr>
                                    </p:animEffect>
                                    <p:set>
                                      <p:cBhvr>
                                        <p:cTn id="7" dur="1" fill="hold">
                                          <p:stCondLst>
                                            <p:cond delay="499"/>
                                          </p:stCondLst>
                                        </p:cTn>
                                        <p:tgtEl>
                                          <p:spTgt spid="25602"/>
                                        </p:tgtEl>
                                        <p:attrNameLst>
                                          <p:attrName>style.visibility</p:attrName>
                                        </p:attrNameLst>
                                      </p:cBhvr>
                                      <p:to>
                                        <p:strVal val="hidden"/>
                                      </p:to>
                                    </p:set>
                                  </p:childTnLst>
                                </p:cTn>
                              </p:par>
                            </p:childTnLst>
                          </p:cTn>
                        </p:par>
                        <p:par>
                          <p:cTn id="8" fill="hold" nodeType="afterGroup">
                            <p:stCondLst>
                              <p:cond delay="500"/>
                            </p:stCondLst>
                            <p:childTnLst>
                              <p:par>
                                <p:cTn id="9" presetID="9" presetClass="exit" presetSubtype="0" fill="hold" grpId="0" nodeType="afterEffect">
                                  <p:stCondLst>
                                    <p:cond delay="0"/>
                                  </p:stCondLst>
                                  <p:childTnLst>
                                    <p:animEffect transition="out" filter="dissolve">
                                      <p:cBhvr>
                                        <p:cTn id="10" dur="500"/>
                                        <p:tgtEl>
                                          <p:spTgt spid="25603"/>
                                        </p:tgtEl>
                                      </p:cBhvr>
                                    </p:animEffect>
                                    <p:set>
                                      <p:cBhvr>
                                        <p:cTn id="11" dur="1" fill="hold">
                                          <p:stCondLst>
                                            <p:cond delay="499"/>
                                          </p:stCondLst>
                                        </p:cTn>
                                        <p:tgtEl>
                                          <p:spTgt spid="25603"/>
                                        </p:tgtEl>
                                        <p:attrNameLst>
                                          <p:attrName>style.visibility</p:attrName>
                                        </p:attrNameLst>
                                      </p:cBhvr>
                                      <p:to>
                                        <p:strVal val="hidden"/>
                                      </p:to>
                                    </p:set>
                                  </p:childTnLst>
                                </p:cTn>
                              </p:par>
                            </p:childTnLst>
                          </p:cTn>
                        </p:par>
                        <p:par>
                          <p:cTn id="12" fill="hold" nodeType="afterGroup">
                            <p:stCondLst>
                              <p:cond delay="1000"/>
                            </p:stCondLst>
                            <p:childTnLst>
                              <p:par>
                                <p:cTn id="13" presetID="9" presetClass="exit" presetSubtype="0" fill="hold" grpId="0" nodeType="afterEffect">
                                  <p:stCondLst>
                                    <p:cond delay="1000"/>
                                  </p:stCondLst>
                                  <p:childTnLst>
                                    <p:animEffect transition="out" filter="dissolve">
                                      <p:cBhvr>
                                        <p:cTn id="14" dur="500"/>
                                        <p:tgtEl>
                                          <p:spTgt spid="25604"/>
                                        </p:tgtEl>
                                      </p:cBhvr>
                                    </p:animEffect>
                                    <p:set>
                                      <p:cBhvr>
                                        <p:cTn id="15" dur="1" fill="hold">
                                          <p:stCondLst>
                                            <p:cond delay="499"/>
                                          </p:stCondLst>
                                        </p:cTn>
                                        <p:tgtEl>
                                          <p:spTgt spid="25604"/>
                                        </p:tgtEl>
                                        <p:attrNameLst>
                                          <p:attrName>style.visibility</p:attrName>
                                        </p:attrNameLst>
                                      </p:cBhvr>
                                      <p:to>
                                        <p:strVal val="hidden"/>
                                      </p:to>
                                    </p:set>
                                  </p:childTnLst>
                                </p:cTn>
                              </p:par>
                            </p:childTnLst>
                          </p:cTn>
                        </p:par>
                        <p:par>
                          <p:cTn id="16" fill="hold" nodeType="afterGroup">
                            <p:stCondLst>
                              <p:cond delay="2500"/>
                            </p:stCondLst>
                            <p:childTnLst>
                              <p:par>
                                <p:cTn id="17" presetID="9" presetClass="exit" presetSubtype="0" fill="hold" grpId="0" nodeType="afterEffect">
                                  <p:stCondLst>
                                    <p:cond delay="1000"/>
                                  </p:stCondLst>
                                  <p:childTnLst>
                                    <p:animEffect transition="out" filter="dissolve">
                                      <p:cBhvr>
                                        <p:cTn id="18" dur="500"/>
                                        <p:tgtEl>
                                          <p:spTgt spid="25605"/>
                                        </p:tgtEl>
                                      </p:cBhvr>
                                    </p:animEffect>
                                    <p:set>
                                      <p:cBhvr>
                                        <p:cTn id="19" dur="1" fill="hold">
                                          <p:stCondLst>
                                            <p:cond delay="499"/>
                                          </p:stCondLst>
                                        </p:cTn>
                                        <p:tgtEl>
                                          <p:spTgt spid="25605"/>
                                        </p:tgtEl>
                                        <p:attrNameLst>
                                          <p:attrName>style.visibility</p:attrName>
                                        </p:attrNameLst>
                                      </p:cBhvr>
                                      <p:to>
                                        <p:strVal val="hidden"/>
                                      </p:to>
                                    </p:set>
                                  </p:childTnLst>
                                </p:cTn>
                              </p:par>
                            </p:childTnLst>
                          </p:cTn>
                        </p:par>
                        <p:par>
                          <p:cTn id="20" fill="hold" nodeType="afterGroup">
                            <p:stCondLst>
                              <p:cond delay="4000"/>
                            </p:stCondLst>
                            <p:childTnLst>
                              <p:par>
                                <p:cTn id="21" presetID="9" presetClass="exit" presetSubtype="0" fill="hold" grpId="0" nodeType="afterEffect">
                                  <p:stCondLst>
                                    <p:cond delay="1000"/>
                                  </p:stCondLst>
                                  <p:childTnLst>
                                    <p:animEffect transition="out" filter="dissolve">
                                      <p:cBhvr>
                                        <p:cTn id="22" dur="500"/>
                                        <p:tgtEl>
                                          <p:spTgt spid="25606"/>
                                        </p:tgtEl>
                                      </p:cBhvr>
                                    </p:animEffect>
                                    <p:set>
                                      <p:cBhvr>
                                        <p:cTn id="23" dur="1" fill="hold">
                                          <p:stCondLst>
                                            <p:cond delay="499"/>
                                          </p:stCondLst>
                                        </p:cTn>
                                        <p:tgtEl>
                                          <p:spTgt spid="25606"/>
                                        </p:tgtEl>
                                        <p:attrNameLst>
                                          <p:attrName>style.visibility</p:attrName>
                                        </p:attrNameLst>
                                      </p:cBhvr>
                                      <p:to>
                                        <p:strVal val="hidden"/>
                                      </p:to>
                                    </p:set>
                                  </p:childTnLst>
                                </p:cTn>
                              </p:par>
                            </p:childTnLst>
                          </p:cTn>
                        </p:par>
                        <p:par>
                          <p:cTn id="24" fill="hold" nodeType="afterGroup">
                            <p:stCondLst>
                              <p:cond delay="5500"/>
                            </p:stCondLst>
                            <p:childTnLst>
                              <p:par>
                                <p:cTn id="25" presetID="9" presetClass="exit" presetSubtype="0" fill="hold" grpId="0" nodeType="afterEffect">
                                  <p:stCondLst>
                                    <p:cond delay="1000"/>
                                  </p:stCondLst>
                                  <p:childTnLst>
                                    <p:animEffect transition="out" filter="dissolve">
                                      <p:cBhvr>
                                        <p:cTn id="26" dur="500"/>
                                        <p:tgtEl>
                                          <p:spTgt spid="25607"/>
                                        </p:tgtEl>
                                      </p:cBhvr>
                                    </p:animEffect>
                                    <p:set>
                                      <p:cBhvr>
                                        <p:cTn id="27" dur="1" fill="hold">
                                          <p:stCondLst>
                                            <p:cond delay="499"/>
                                          </p:stCondLst>
                                        </p:cTn>
                                        <p:tgtEl>
                                          <p:spTgt spid="25607"/>
                                        </p:tgtEl>
                                        <p:attrNameLst>
                                          <p:attrName>style.visibility</p:attrName>
                                        </p:attrNameLst>
                                      </p:cBhvr>
                                      <p:to>
                                        <p:strVal val="hidden"/>
                                      </p:to>
                                    </p:set>
                                  </p:childTnLst>
                                </p:cTn>
                              </p:par>
                            </p:childTnLst>
                          </p:cTn>
                        </p:par>
                        <p:par>
                          <p:cTn id="28" fill="hold" nodeType="afterGroup">
                            <p:stCondLst>
                              <p:cond delay="7000"/>
                            </p:stCondLst>
                            <p:childTnLst>
                              <p:par>
                                <p:cTn id="29" presetID="9" presetClass="exit" presetSubtype="0" fill="hold" grpId="0" nodeType="afterEffect">
                                  <p:stCondLst>
                                    <p:cond delay="1000"/>
                                  </p:stCondLst>
                                  <p:childTnLst>
                                    <p:animEffect transition="out" filter="dissolve">
                                      <p:cBhvr>
                                        <p:cTn id="30" dur="500"/>
                                        <p:tgtEl>
                                          <p:spTgt spid="25608"/>
                                        </p:tgtEl>
                                      </p:cBhvr>
                                    </p:animEffect>
                                    <p:set>
                                      <p:cBhvr>
                                        <p:cTn id="31" dur="1" fill="hold">
                                          <p:stCondLst>
                                            <p:cond delay="499"/>
                                          </p:stCondLst>
                                        </p:cTn>
                                        <p:tgtEl>
                                          <p:spTgt spid="25608"/>
                                        </p:tgtEl>
                                        <p:attrNameLst>
                                          <p:attrName>style.visibility</p:attrName>
                                        </p:attrNameLst>
                                      </p:cBhvr>
                                      <p:to>
                                        <p:strVal val="hidden"/>
                                      </p:to>
                                    </p:set>
                                  </p:childTnLst>
                                </p:cTn>
                              </p:par>
                            </p:childTnLst>
                          </p:cTn>
                        </p:par>
                        <p:par>
                          <p:cTn id="32" fill="hold" nodeType="afterGroup">
                            <p:stCondLst>
                              <p:cond delay="8500"/>
                            </p:stCondLst>
                            <p:childTnLst>
                              <p:par>
                                <p:cTn id="33" presetID="9" presetClass="exit" presetSubtype="0" fill="hold" grpId="0" nodeType="afterEffect">
                                  <p:stCondLst>
                                    <p:cond delay="1000"/>
                                  </p:stCondLst>
                                  <p:childTnLst>
                                    <p:animEffect transition="out" filter="dissolve">
                                      <p:cBhvr>
                                        <p:cTn id="34" dur="500"/>
                                        <p:tgtEl>
                                          <p:spTgt spid="25609"/>
                                        </p:tgtEl>
                                      </p:cBhvr>
                                    </p:animEffect>
                                    <p:set>
                                      <p:cBhvr>
                                        <p:cTn id="35" dur="1" fill="hold">
                                          <p:stCondLst>
                                            <p:cond delay="499"/>
                                          </p:stCondLst>
                                        </p:cTn>
                                        <p:tgtEl>
                                          <p:spTgt spid="25609"/>
                                        </p:tgtEl>
                                        <p:attrNameLst>
                                          <p:attrName>style.visibility</p:attrName>
                                        </p:attrNameLst>
                                      </p:cBhvr>
                                      <p:to>
                                        <p:strVal val="hidden"/>
                                      </p:to>
                                    </p:set>
                                  </p:childTnLst>
                                </p:cTn>
                              </p:par>
                            </p:childTnLst>
                          </p:cTn>
                        </p:par>
                        <p:par>
                          <p:cTn id="36" fill="hold" nodeType="afterGroup">
                            <p:stCondLst>
                              <p:cond delay="10000"/>
                            </p:stCondLst>
                            <p:childTnLst>
                              <p:par>
                                <p:cTn id="37" presetID="9" presetClass="exit" presetSubtype="0" fill="hold" grpId="0" nodeType="afterEffect">
                                  <p:stCondLst>
                                    <p:cond delay="1000"/>
                                  </p:stCondLst>
                                  <p:childTnLst>
                                    <p:animEffect transition="out" filter="dissolve">
                                      <p:cBhvr>
                                        <p:cTn id="38" dur="500"/>
                                        <p:tgtEl>
                                          <p:spTgt spid="25610"/>
                                        </p:tgtEl>
                                      </p:cBhvr>
                                    </p:animEffect>
                                    <p:set>
                                      <p:cBhvr>
                                        <p:cTn id="39" dur="1" fill="hold">
                                          <p:stCondLst>
                                            <p:cond delay="499"/>
                                          </p:stCondLst>
                                        </p:cTn>
                                        <p:tgtEl>
                                          <p:spTgt spid="25610"/>
                                        </p:tgtEl>
                                        <p:attrNameLst>
                                          <p:attrName>style.visibility</p:attrName>
                                        </p:attrNameLst>
                                      </p:cBhvr>
                                      <p:to>
                                        <p:strVal val="hidden"/>
                                      </p:to>
                                    </p:set>
                                  </p:childTnLst>
                                </p:cTn>
                              </p:par>
                            </p:childTnLst>
                          </p:cTn>
                        </p:par>
                        <p:par>
                          <p:cTn id="40" fill="hold" nodeType="afterGroup">
                            <p:stCondLst>
                              <p:cond delay="11500"/>
                            </p:stCondLst>
                            <p:childTnLst>
                              <p:par>
                                <p:cTn id="41" presetID="9" presetClass="exit" presetSubtype="0" fill="hold" grpId="0" nodeType="afterEffect">
                                  <p:stCondLst>
                                    <p:cond delay="1000"/>
                                  </p:stCondLst>
                                  <p:childTnLst>
                                    <p:animEffect transition="out" filter="dissolve">
                                      <p:cBhvr>
                                        <p:cTn id="42" dur="500"/>
                                        <p:tgtEl>
                                          <p:spTgt spid="25611"/>
                                        </p:tgtEl>
                                      </p:cBhvr>
                                    </p:animEffect>
                                    <p:set>
                                      <p:cBhvr>
                                        <p:cTn id="43" dur="1" fill="hold">
                                          <p:stCondLst>
                                            <p:cond delay="499"/>
                                          </p:stCondLst>
                                        </p:cTn>
                                        <p:tgtEl>
                                          <p:spTgt spid="256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animBg="1"/>
      <p:bldP spid="25603" grpId="0" animBg="1"/>
      <p:bldP spid="25604" grpId="0" animBg="1"/>
      <p:bldP spid="25605" grpId="0" animBg="1"/>
      <p:bldP spid="25606" grpId="0" animBg="1"/>
      <p:bldP spid="25607" grpId="0" animBg="1"/>
      <p:bldP spid="25608" grpId="0" animBg="1"/>
      <p:bldP spid="25609" grpId="0" animBg="1"/>
      <p:bldP spid="25610" grpId="0" animBg="1"/>
      <p:bldP spid="256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3" name="Picture 15" descr="llama%20and%20volcano"/>
          <p:cNvPicPr>
            <a:picLocks noChangeAspect="1" noChangeArrowheads="1"/>
          </p:cNvPicPr>
          <p:nvPr/>
        </p:nvPicPr>
        <p:blipFill>
          <a:blip r:embed="rId3">
            <a:extLst>
              <a:ext uri="{28A0092B-C50C-407E-A947-70E740481C1C}">
                <a14:useLocalDpi xmlns:a14="http://schemas.microsoft.com/office/drawing/2010/main" val="0"/>
              </a:ext>
            </a:extLst>
          </a:blip>
          <a:srcRect b="37508"/>
          <a:stretch>
            <a:fillRect/>
          </a:stretch>
        </p:blipFill>
        <p:spPr bwMode="auto">
          <a:xfrm>
            <a:off x="5076825" y="44450"/>
            <a:ext cx="3887788" cy="32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descr="krakatau_5a"/>
          <p:cNvPicPr>
            <a:picLocks noChangeAspect="1" noChangeArrowheads="1"/>
          </p:cNvPicPr>
          <p:nvPr/>
        </p:nvPicPr>
        <p:blipFill>
          <a:blip r:embed="rId4">
            <a:extLst>
              <a:ext uri="{28A0092B-C50C-407E-A947-70E740481C1C}">
                <a14:useLocalDpi xmlns:a14="http://schemas.microsoft.com/office/drawing/2010/main" val="0"/>
              </a:ext>
            </a:extLst>
          </a:blip>
          <a:srcRect l="9264" t="8333" r="4688" b="13313"/>
          <a:stretch>
            <a:fillRect/>
          </a:stretch>
        </p:blipFill>
        <p:spPr bwMode="auto">
          <a:xfrm>
            <a:off x="34925" y="3284538"/>
            <a:ext cx="3671888"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7" descr="v3"/>
          <p:cNvPicPr>
            <a:picLocks noChangeAspect="1" noChangeArrowheads="1"/>
          </p:cNvPicPr>
          <p:nvPr/>
        </p:nvPicPr>
        <p:blipFill>
          <a:blip r:embed="rId5">
            <a:extLst>
              <a:ext uri="{28A0092B-C50C-407E-A947-70E740481C1C}">
                <a14:useLocalDpi xmlns:a14="http://schemas.microsoft.com/office/drawing/2010/main" val="0"/>
              </a:ext>
            </a:extLst>
          </a:blip>
          <a:srcRect l="7106" t="3767" r="6400" b="7950"/>
          <a:stretch>
            <a:fillRect/>
          </a:stretch>
        </p:blipFill>
        <p:spPr bwMode="auto">
          <a:xfrm>
            <a:off x="4787900" y="3357563"/>
            <a:ext cx="4140200" cy="266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9" descr="Fig1-maehara-5-18-bm_large"/>
          <p:cNvPicPr>
            <a:picLocks noChangeAspect="1" noChangeArrowheads="1"/>
          </p:cNvPicPr>
          <p:nvPr/>
        </p:nvPicPr>
        <p:blipFill>
          <a:blip r:embed="rId6">
            <a:extLst>
              <a:ext uri="{28A0092B-C50C-407E-A947-70E740481C1C}">
                <a14:useLocalDpi xmlns:a14="http://schemas.microsoft.com/office/drawing/2010/main" val="0"/>
              </a:ext>
            </a:extLst>
          </a:blip>
          <a:srcRect b="16298"/>
          <a:stretch>
            <a:fillRect/>
          </a:stretch>
        </p:blipFill>
        <p:spPr bwMode="auto">
          <a:xfrm>
            <a:off x="-36513" y="44450"/>
            <a:ext cx="5076826" cy="318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9" name="Picture 11" descr="a_vulcano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00338" y="2133600"/>
            <a:ext cx="3241675" cy="317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35110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57"/>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2000"/>
                                  </p:stCondLst>
                                  <p:childTnLst>
                                    <p:set>
                                      <p:cBhvr>
                                        <p:cTn id="9" dur="1" fill="hold">
                                          <p:stCondLst>
                                            <p:cond delay="0"/>
                                          </p:stCondLst>
                                        </p:cTn>
                                        <p:tgtEl>
                                          <p:spTgt spid="2063"/>
                                        </p:tgtEl>
                                        <p:attrNameLst>
                                          <p:attrName>style.visibility</p:attrName>
                                        </p:attrNameLst>
                                      </p:cBhvr>
                                      <p:to>
                                        <p:strVal val="visible"/>
                                      </p:to>
                                    </p:set>
                                  </p:childTnLst>
                                </p:cTn>
                              </p:par>
                            </p:childTnLst>
                          </p:cTn>
                        </p:par>
                        <p:par>
                          <p:cTn id="10" fill="hold" nodeType="afterGroup">
                            <p:stCondLst>
                              <p:cond delay="2000"/>
                            </p:stCondLst>
                            <p:childTnLst>
                              <p:par>
                                <p:cTn id="11" presetID="1" presetClass="entr" presetSubtype="0" fill="hold" nodeType="afterEffect">
                                  <p:stCondLst>
                                    <p:cond delay="2000"/>
                                  </p:stCondLst>
                                  <p:childTnLst>
                                    <p:set>
                                      <p:cBhvr>
                                        <p:cTn id="12" dur="1" fill="hold">
                                          <p:stCondLst>
                                            <p:cond delay="0"/>
                                          </p:stCondLst>
                                        </p:cTn>
                                        <p:tgtEl>
                                          <p:spTgt spid="2052"/>
                                        </p:tgtEl>
                                        <p:attrNameLst>
                                          <p:attrName>style.visibility</p:attrName>
                                        </p:attrNameLst>
                                      </p:cBhvr>
                                      <p:to>
                                        <p:strVal val="visible"/>
                                      </p:to>
                                    </p:set>
                                  </p:childTnLst>
                                </p:cTn>
                              </p:par>
                            </p:childTnLst>
                          </p:cTn>
                        </p:par>
                        <p:par>
                          <p:cTn id="13" fill="hold" nodeType="afterGroup">
                            <p:stCondLst>
                              <p:cond delay="4000"/>
                            </p:stCondLst>
                            <p:childTnLst>
                              <p:par>
                                <p:cTn id="14" presetID="1" presetClass="entr" presetSubtype="0" fill="hold" nodeType="afterEffect">
                                  <p:stCondLst>
                                    <p:cond delay="2000"/>
                                  </p:stCondLst>
                                  <p:childTnLst>
                                    <p:set>
                                      <p:cBhvr>
                                        <p:cTn id="15" dur="1" fill="hold">
                                          <p:stCondLst>
                                            <p:cond delay="0"/>
                                          </p:stCondLst>
                                        </p:cTn>
                                        <p:tgtEl>
                                          <p:spTgt spid="2055"/>
                                        </p:tgtEl>
                                        <p:attrNameLst>
                                          <p:attrName>style.visibility</p:attrName>
                                        </p:attrNameLst>
                                      </p:cBhvr>
                                      <p:to>
                                        <p:strVal val="visible"/>
                                      </p:to>
                                    </p:set>
                                  </p:childTnLst>
                                </p:cTn>
                              </p:par>
                            </p:childTnLst>
                          </p:cTn>
                        </p:par>
                        <p:par>
                          <p:cTn id="16" fill="hold" nodeType="afterGroup">
                            <p:stCondLst>
                              <p:cond delay="6000"/>
                            </p:stCondLst>
                            <p:childTnLst>
                              <p:par>
                                <p:cTn id="17" presetID="1" presetClass="entr" presetSubtype="0" fill="hold" nodeType="afterEffect">
                                  <p:stCondLst>
                                    <p:cond delay="2000"/>
                                  </p:stCondLst>
                                  <p:childTnLst>
                                    <p:set>
                                      <p:cBhvr>
                                        <p:cTn id="18" dur="1" fill="hold">
                                          <p:stCondLst>
                                            <p:cond delay="0"/>
                                          </p:stCondLst>
                                        </p:cTn>
                                        <p:tgtEl>
                                          <p:spTgt spid="20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5291138" y="2060575"/>
            <a:ext cx="360362" cy="360363"/>
          </a:xfrm>
          <a:prstGeom prst="rect">
            <a:avLst/>
          </a:prstGeom>
          <a:solidFill>
            <a:schemeClr val="accent1"/>
          </a:solidFill>
          <a:ln w="9525">
            <a:solidFill>
              <a:schemeClr val="tx1"/>
            </a:solidFill>
            <a:miter lim="800000"/>
            <a:headEnd/>
            <a:tailEnd/>
          </a:ln>
        </p:spPr>
        <p:txBody>
          <a:bodyPr wrap="none" anchor="ctr"/>
          <a:lstStyle/>
          <a:p>
            <a:pPr algn="ctr"/>
            <a:r>
              <a:rPr lang="en-GB" b="1">
                <a:solidFill>
                  <a:schemeClr val="bg1"/>
                </a:solidFill>
                <a:latin typeface="Hobo Std" pitchFamily="50" charset="0"/>
              </a:rPr>
              <a:t>10</a:t>
            </a:r>
          </a:p>
        </p:txBody>
      </p:sp>
      <p:sp>
        <p:nvSpPr>
          <p:cNvPr id="26627" name="Rectangle 3"/>
          <p:cNvSpPr>
            <a:spLocks noChangeArrowheads="1"/>
          </p:cNvSpPr>
          <p:nvPr/>
        </p:nvSpPr>
        <p:spPr bwMode="auto">
          <a:xfrm>
            <a:off x="5830888" y="2060575"/>
            <a:ext cx="360362" cy="360363"/>
          </a:xfrm>
          <a:prstGeom prst="rect">
            <a:avLst/>
          </a:prstGeom>
          <a:solidFill>
            <a:schemeClr val="accent1"/>
          </a:solidFill>
          <a:ln w="9525">
            <a:solidFill>
              <a:schemeClr val="tx1"/>
            </a:solidFill>
            <a:miter lim="800000"/>
            <a:headEnd/>
            <a:tailEnd/>
          </a:ln>
        </p:spPr>
        <p:txBody>
          <a:bodyPr wrap="none" anchor="ctr"/>
          <a:lstStyle/>
          <a:p>
            <a:pPr algn="ctr"/>
            <a:r>
              <a:rPr lang="en-GB" b="1">
                <a:solidFill>
                  <a:schemeClr val="bg1"/>
                </a:solidFill>
                <a:latin typeface="Hobo Std" pitchFamily="50" charset="0"/>
              </a:rPr>
              <a:t>9</a:t>
            </a:r>
          </a:p>
        </p:txBody>
      </p:sp>
      <p:sp>
        <p:nvSpPr>
          <p:cNvPr id="26628" name="Rectangle 4"/>
          <p:cNvSpPr>
            <a:spLocks noChangeArrowheads="1"/>
          </p:cNvSpPr>
          <p:nvPr/>
        </p:nvSpPr>
        <p:spPr bwMode="auto">
          <a:xfrm>
            <a:off x="6370638" y="2060575"/>
            <a:ext cx="360362" cy="360363"/>
          </a:xfrm>
          <a:prstGeom prst="rect">
            <a:avLst/>
          </a:prstGeom>
          <a:solidFill>
            <a:schemeClr val="accent1"/>
          </a:solidFill>
          <a:ln w="9525">
            <a:solidFill>
              <a:schemeClr val="tx1"/>
            </a:solidFill>
            <a:miter lim="800000"/>
            <a:headEnd/>
            <a:tailEnd/>
          </a:ln>
        </p:spPr>
        <p:txBody>
          <a:bodyPr wrap="none" anchor="ctr"/>
          <a:lstStyle/>
          <a:p>
            <a:pPr algn="ctr"/>
            <a:r>
              <a:rPr lang="en-GB" b="1">
                <a:solidFill>
                  <a:schemeClr val="bg1"/>
                </a:solidFill>
                <a:latin typeface="Hobo Std" pitchFamily="50" charset="0"/>
              </a:rPr>
              <a:t>8</a:t>
            </a:r>
          </a:p>
        </p:txBody>
      </p:sp>
      <p:sp>
        <p:nvSpPr>
          <p:cNvPr id="26629" name="Rectangle 5"/>
          <p:cNvSpPr>
            <a:spLocks noChangeArrowheads="1"/>
          </p:cNvSpPr>
          <p:nvPr/>
        </p:nvSpPr>
        <p:spPr bwMode="auto">
          <a:xfrm>
            <a:off x="6911975" y="2060575"/>
            <a:ext cx="360363" cy="360363"/>
          </a:xfrm>
          <a:prstGeom prst="rect">
            <a:avLst/>
          </a:prstGeom>
          <a:solidFill>
            <a:schemeClr val="accent1"/>
          </a:solidFill>
          <a:ln w="9525">
            <a:solidFill>
              <a:schemeClr val="tx1"/>
            </a:solidFill>
            <a:miter lim="800000"/>
            <a:headEnd/>
            <a:tailEnd/>
          </a:ln>
        </p:spPr>
        <p:txBody>
          <a:bodyPr wrap="none" anchor="ctr"/>
          <a:lstStyle/>
          <a:p>
            <a:pPr algn="ctr"/>
            <a:r>
              <a:rPr lang="en-GB" b="1">
                <a:solidFill>
                  <a:schemeClr val="bg1"/>
                </a:solidFill>
                <a:latin typeface="Hobo Std" pitchFamily="50" charset="0"/>
              </a:rPr>
              <a:t>7</a:t>
            </a:r>
          </a:p>
        </p:txBody>
      </p:sp>
      <p:sp>
        <p:nvSpPr>
          <p:cNvPr id="26630" name="Rectangle 6"/>
          <p:cNvSpPr>
            <a:spLocks noChangeArrowheads="1"/>
          </p:cNvSpPr>
          <p:nvPr/>
        </p:nvSpPr>
        <p:spPr bwMode="auto">
          <a:xfrm>
            <a:off x="7451725" y="2060575"/>
            <a:ext cx="360363" cy="360363"/>
          </a:xfrm>
          <a:prstGeom prst="rect">
            <a:avLst/>
          </a:prstGeom>
          <a:solidFill>
            <a:schemeClr val="accent1"/>
          </a:solidFill>
          <a:ln w="9525">
            <a:solidFill>
              <a:schemeClr val="tx1"/>
            </a:solidFill>
            <a:miter lim="800000"/>
            <a:headEnd/>
            <a:tailEnd/>
          </a:ln>
        </p:spPr>
        <p:txBody>
          <a:bodyPr wrap="none" anchor="ctr"/>
          <a:lstStyle/>
          <a:p>
            <a:pPr algn="ctr"/>
            <a:r>
              <a:rPr lang="en-GB" b="1">
                <a:solidFill>
                  <a:schemeClr val="bg1"/>
                </a:solidFill>
                <a:latin typeface="Hobo Std" pitchFamily="50" charset="0"/>
              </a:rPr>
              <a:t>6</a:t>
            </a:r>
          </a:p>
        </p:txBody>
      </p:sp>
      <p:sp>
        <p:nvSpPr>
          <p:cNvPr id="26631" name="Rectangle 7"/>
          <p:cNvSpPr>
            <a:spLocks noChangeArrowheads="1"/>
          </p:cNvSpPr>
          <p:nvPr/>
        </p:nvSpPr>
        <p:spPr bwMode="auto">
          <a:xfrm>
            <a:off x="5291138" y="2600325"/>
            <a:ext cx="360362" cy="360363"/>
          </a:xfrm>
          <a:prstGeom prst="rect">
            <a:avLst/>
          </a:prstGeom>
          <a:solidFill>
            <a:schemeClr val="accent1"/>
          </a:solidFill>
          <a:ln w="9525">
            <a:solidFill>
              <a:schemeClr val="tx1"/>
            </a:solidFill>
            <a:miter lim="800000"/>
            <a:headEnd/>
            <a:tailEnd/>
          </a:ln>
        </p:spPr>
        <p:txBody>
          <a:bodyPr wrap="none" anchor="ctr"/>
          <a:lstStyle/>
          <a:p>
            <a:pPr algn="ctr"/>
            <a:r>
              <a:rPr lang="en-GB" b="1">
                <a:solidFill>
                  <a:schemeClr val="bg1"/>
                </a:solidFill>
                <a:latin typeface="Hobo Std" pitchFamily="50" charset="0"/>
              </a:rPr>
              <a:t>5</a:t>
            </a:r>
          </a:p>
        </p:txBody>
      </p:sp>
      <p:sp>
        <p:nvSpPr>
          <p:cNvPr id="26632" name="Rectangle 8"/>
          <p:cNvSpPr>
            <a:spLocks noChangeArrowheads="1"/>
          </p:cNvSpPr>
          <p:nvPr/>
        </p:nvSpPr>
        <p:spPr bwMode="auto">
          <a:xfrm>
            <a:off x="5830888" y="2600325"/>
            <a:ext cx="360362" cy="360363"/>
          </a:xfrm>
          <a:prstGeom prst="rect">
            <a:avLst/>
          </a:prstGeom>
          <a:solidFill>
            <a:schemeClr val="accent1"/>
          </a:solidFill>
          <a:ln w="9525">
            <a:solidFill>
              <a:schemeClr val="tx1"/>
            </a:solidFill>
            <a:miter lim="800000"/>
            <a:headEnd/>
            <a:tailEnd/>
          </a:ln>
        </p:spPr>
        <p:txBody>
          <a:bodyPr wrap="none" anchor="ctr"/>
          <a:lstStyle/>
          <a:p>
            <a:pPr algn="ctr"/>
            <a:r>
              <a:rPr lang="en-GB" b="1">
                <a:solidFill>
                  <a:schemeClr val="bg1"/>
                </a:solidFill>
                <a:latin typeface="Hobo Std" pitchFamily="50" charset="0"/>
              </a:rPr>
              <a:t>4</a:t>
            </a:r>
          </a:p>
        </p:txBody>
      </p:sp>
      <p:sp>
        <p:nvSpPr>
          <p:cNvPr id="26633" name="Rectangle 9"/>
          <p:cNvSpPr>
            <a:spLocks noChangeArrowheads="1"/>
          </p:cNvSpPr>
          <p:nvPr/>
        </p:nvSpPr>
        <p:spPr bwMode="auto">
          <a:xfrm>
            <a:off x="6370638" y="2600325"/>
            <a:ext cx="360362" cy="360363"/>
          </a:xfrm>
          <a:prstGeom prst="rect">
            <a:avLst/>
          </a:prstGeom>
          <a:solidFill>
            <a:schemeClr val="accent1"/>
          </a:solidFill>
          <a:ln w="9525">
            <a:solidFill>
              <a:schemeClr val="tx1"/>
            </a:solidFill>
            <a:miter lim="800000"/>
            <a:headEnd/>
            <a:tailEnd/>
          </a:ln>
        </p:spPr>
        <p:txBody>
          <a:bodyPr wrap="none" anchor="ctr"/>
          <a:lstStyle/>
          <a:p>
            <a:pPr algn="ctr"/>
            <a:r>
              <a:rPr lang="en-GB" b="1">
                <a:solidFill>
                  <a:schemeClr val="bg1"/>
                </a:solidFill>
                <a:latin typeface="Hobo Std" pitchFamily="50" charset="0"/>
              </a:rPr>
              <a:t>3</a:t>
            </a:r>
          </a:p>
        </p:txBody>
      </p:sp>
      <p:sp>
        <p:nvSpPr>
          <p:cNvPr id="26634" name="Rectangle 10"/>
          <p:cNvSpPr>
            <a:spLocks noChangeArrowheads="1"/>
          </p:cNvSpPr>
          <p:nvPr/>
        </p:nvSpPr>
        <p:spPr bwMode="auto">
          <a:xfrm>
            <a:off x="6911975" y="2600325"/>
            <a:ext cx="360363" cy="360363"/>
          </a:xfrm>
          <a:prstGeom prst="rect">
            <a:avLst/>
          </a:prstGeom>
          <a:solidFill>
            <a:schemeClr val="accent1"/>
          </a:solidFill>
          <a:ln w="9525">
            <a:solidFill>
              <a:schemeClr val="tx1"/>
            </a:solidFill>
            <a:miter lim="800000"/>
            <a:headEnd/>
            <a:tailEnd/>
          </a:ln>
        </p:spPr>
        <p:txBody>
          <a:bodyPr wrap="none" anchor="ctr"/>
          <a:lstStyle/>
          <a:p>
            <a:pPr algn="ctr"/>
            <a:r>
              <a:rPr lang="en-GB" b="1">
                <a:solidFill>
                  <a:schemeClr val="bg1"/>
                </a:solidFill>
                <a:latin typeface="Hobo Std" pitchFamily="50" charset="0"/>
              </a:rPr>
              <a:t>2</a:t>
            </a:r>
          </a:p>
        </p:txBody>
      </p:sp>
      <p:sp>
        <p:nvSpPr>
          <p:cNvPr id="26635" name="Rectangle 11"/>
          <p:cNvSpPr>
            <a:spLocks noChangeArrowheads="1"/>
          </p:cNvSpPr>
          <p:nvPr/>
        </p:nvSpPr>
        <p:spPr bwMode="auto">
          <a:xfrm>
            <a:off x="7451725" y="2600325"/>
            <a:ext cx="360363" cy="360363"/>
          </a:xfrm>
          <a:prstGeom prst="rect">
            <a:avLst/>
          </a:prstGeom>
          <a:solidFill>
            <a:schemeClr val="accent1"/>
          </a:solidFill>
          <a:ln w="9525">
            <a:solidFill>
              <a:schemeClr val="tx1"/>
            </a:solidFill>
            <a:miter lim="800000"/>
            <a:headEnd/>
            <a:tailEnd/>
          </a:ln>
        </p:spPr>
        <p:txBody>
          <a:bodyPr wrap="none" anchor="ctr"/>
          <a:lstStyle/>
          <a:p>
            <a:pPr algn="ctr"/>
            <a:r>
              <a:rPr lang="en-GB" b="1">
                <a:solidFill>
                  <a:schemeClr val="bg1"/>
                </a:solidFill>
                <a:latin typeface="Hobo Std" pitchFamily="50" charset="0"/>
              </a:rPr>
              <a:t>1</a:t>
            </a:r>
          </a:p>
        </p:txBody>
      </p:sp>
      <p:sp>
        <p:nvSpPr>
          <p:cNvPr id="23564" name="Text Box 12"/>
          <p:cNvSpPr txBox="1">
            <a:spLocks noChangeArrowheads="1"/>
          </p:cNvSpPr>
          <p:nvPr/>
        </p:nvSpPr>
        <p:spPr bwMode="auto">
          <a:xfrm>
            <a:off x="684213" y="2924175"/>
            <a:ext cx="3743325" cy="1077218"/>
          </a:xfrm>
          <a:prstGeom prst="rect">
            <a:avLst/>
          </a:prstGeom>
          <a:solidFill>
            <a:schemeClr val="tx2"/>
          </a:solidFill>
          <a:ln w="9525">
            <a:solidFill>
              <a:srgbClr val="000000"/>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sz="3200" b="1">
                <a:solidFill>
                  <a:schemeClr val="bg1"/>
                </a:solidFill>
                <a:latin typeface="Hobo Std" pitchFamily="50" charset="0"/>
              </a:rPr>
              <a:t>The area beneath the volcano</a:t>
            </a:r>
          </a:p>
        </p:txBody>
      </p:sp>
      <p:sp>
        <p:nvSpPr>
          <p:cNvPr id="23565" name="Text Box 13"/>
          <p:cNvSpPr txBox="1">
            <a:spLocks noChangeArrowheads="1"/>
          </p:cNvSpPr>
          <p:nvPr/>
        </p:nvSpPr>
        <p:spPr bwMode="auto">
          <a:xfrm>
            <a:off x="611188" y="1989138"/>
            <a:ext cx="936625"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sz="4800" b="1">
                <a:solidFill>
                  <a:schemeClr val="bg1"/>
                </a:solidFill>
                <a:latin typeface="Hobo Std" pitchFamily="50" charset="0"/>
              </a:rPr>
              <a:t>8</a:t>
            </a:r>
          </a:p>
        </p:txBody>
      </p:sp>
    </p:spTree>
    <p:extLst>
      <p:ext uri="{BB962C8B-B14F-4D97-AF65-F5344CB8AC3E}">
        <p14:creationId xmlns:p14="http://schemas.microsoft.com/office/powerpoint/2010/main" val="18752239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xit" presetSubtype="0" fill="hold" grpId="0" nodeType="afterEffect">
                                  <p:stCondLst>
                                    <p:cond delay="0"/>
                                  </p:stCondLst>
                                  <p:childTnLst>
                                    <p:animEffect transition="out" filter="dissolve">
                                      <p:cBhvr>
                                        <p:cTn id="6" dur="500"/>
                                        <p:tgtEl>
                                          <p:spTgt spid="26626"/>
                                        </p:tgtEl>
                                      </p:cBhvr>
                                    </p:animEffect>
                                    <p:set>
                                      <p:cBhvr>
                                        <p:cTn id="7" dur="1" fill="hold">
                                          <p:stCondLst>
                                            <p:cond delay="499"/>
                                          </p:stCondLst>
                                        </p:cTn>
                                        <p:tgtEl>
                                          <p:spTgt spid="26626"/>
                                        </p:tgtEl>
                                        <p:attrNameLst>
                                          <p:attrName>style.visibility</p:attrName>
                                        </p:attrNameLst>
                                      </p:cBhvr>
                                      <p:to>
                                        <p:strVal val="hidden"/>
                                      </p:to>
                                    </p:set>
                                  </p:childTnLst>
                                </p:cTn>
                              </p:par>
                            </p:childTnLst>
                          </p:cTn>
                        </p:par>
                        <p:par>
                          <p:cTn id="8" fill="hold" nodeType="afterGroup">
                            <p:stCondLst>
                              <p:cond delay="500"/>
                            </p:stCondLst>
                            <p:childTnLst>
                              <p:par>
                                <p:cTn id="9" presetID="9" presetClass="exit" presetSubtype="0" fill="hold" grpId="0" nodeType="afterEffect">
                                  <p:stCondLst>
                                    <p:cond delay="0"/>
                                  </p:stCondLst>
                                  <p:childTnLst>
                                    <p:animEffect transition="out" filter="dissolve">
                                      <p:cBhvr>
                                        <p:cTn id="10" dur="500"/>
                                        <p:tgtEl>
                                          <p:spTgt spid="26627"/>
                                        </p:tgtEl>
                                      </p:cBhvr>
                                    </p:animEffect>
                                    <p:set>
                                      <p:cBhvr>
                                        <p:cTn id="11" dur="1" fill="hold">
                                          <p:stCondLst>
                                            <p:cond delay="499"/>
                                          </p:stCondLst>
                                        </p:cTn>
                                        <p:tgtEl>
                                          <p:spTgt spid="26627"/>
                                        </p:tgtEl>
                                        <p:attrNameLst>
                                          <p:attrName>style.visibility</p:attrName>
                                        </p:attrNameLst>
                                      </p:cBhvr>
                                      <p:to>
                                        <p:strVal val="hidden"/>
                                      </p:to>
                                    </p:set>
                                  </p:childTnLst>
                                </p:cTn>
                              </p:par>
                            </p:childTnLst>
                          </p:cTn>
                        </p:par>
                        <p:par>
                          <p:cTn id="12" fill="hold" nodeType="afterGroup">
                            <p:stCondLst>
                              <p:cond delay="1000"/>
                            </p:stCondLst>
                            <p:childTnLst>
                              <p:par>
                                <p:cTn id="13" presetID="9" presetClass="exit" presetSubtype="0" fill="hold" grpId="0" nodeType="afterEffect">
                                  <p:stCondLst>
                                    <p:cond delay="1000"/>
                                  </p:stCondLst>
                                  <p:childTnLst>
                                    <p:animEffect transition="out" filter="dissolve">
                                      <p:cBhvr>
                                        <p:cTn id="14" dur="500"/>
                                        <p:tgtEl>
                                          <p:spTgt spid="26628"/>
                                        </p:tgtEl>
                                      </p:cBhvr>
                                    </p:animEffect>
                                    <p:set>
                                      <p:cBhvr>
                                        <p:cTn id="15" dur="1" fill="hold">
                                          <p:stCondLst>
                                            <p:cond delay="499"/>
                                          </p:stCondLst>
                                        </p:cTn>
                                        <p:tgtEl>
                                          <p:spTgt spid="26628"/>
                                        </p:tgtEl>
                                        <p:attrNameLst>
                                          <p:attrName>style.visibility</p:attrName>
                                        </p:attrNameLst>
                                      </p:cBhvr>
                                      <p:to>
                                        <p:strVal val="hidden"/>
                                      </p:to>
                                    </p:set>
                                  </p:childTnLst>
                                </p:cTn>
                              </p:par>
                            </p:childTnLst>
                          </p:cTn>
                        </p:par>
                        <p:par>
                          <p:cTn id="16" fill="hold" nodeType="afterGroup">
                            <p:stCondLst>
                              <p:cond delay="2500"/>
                            </p:stCondLst>
                            <p:childTnLst>
                              <p:par>
                                <p:cTn id="17" presetID="9" presetClass="exit" presetSubtype="0" fill="hold" grpId="0" nodeType="afterEffect">
                                  <p:stCondLst>
                                    <p:cond delay="1000"/>
                                  </p:stCondLst>
                                  <p:childTnLst>
                                    <p:animEffect transition="out" filter="dissolve">
                                      <p:cBhvr>
                                        <p:cTn id="18" dur="500"/>
                                        <p:tgtEl>
                                          <p:spTgt spid="26629"/>
                                        </p:tgtEl>
                                      </p:cBhvr>
                                    </p:animEffect>
                                    <p:set>
                                      <p:cBhvr>
                                        <p:cTn id="19" dur="1" fill="hold">
                                          <p:stCondLst>
                                            <p:cond delay="499"/>
                                          </p:stCondLst>
                                        </p:cTn>
                                        <p:tgtEl>
                                          <p:spTgt spid="26629"/>
                                        </p:tgtEl>
                                        <p:attrNameLst>
                                          <p:attrName>style.visibility</p:attrName>
                                        </p:attrNameLst>
                                      </p:cBhvr>
                                      <p:to>
                                        <p:strVal val="hidden"/>
                                      </p:to>
                                    </p:set>
                                  </p:childTnLst>
                                </p:cTn>
                              </p:par>
                            </p:childTnLst>
                          </p:cTn>
                        </p:par>
                        <p:par>
                          <p:cTn id="20" fill="hold" nodeType="afterGroup">
                            <p:stCondLst>
                              <p:cond delay="4000"/>
                            </p:stCondLst>
                            <p:childTnLst>
                              <p:par>
                                <p:cTn id="21" presetID="9" presetClass="exit" presetSubtype="0" fill="hold" grpId="0" nodeType="afterEffect">
                                  <p:stCondLst>
                                    <p:cond delay="1000"/>
                                  </p:stCondLst>
                                  <p:childTnLst>
                                    <p:animEffect transition="out" filter="dissolve">
                                      <p:cBhvr>
                                        <p:cTn id="22" dur="500"/>
                                        <p:tgtEl>
                                          <p:spTgt spid="26630"/>
                                        </p:tgtEl>
                                      </p:cBhvr>
                                    </p:animEffect>
                                    <p:set>
                                      <p:cBhvr>
                                        <p:cTn id="23" dur="1" fill="hold">
                                          <p:stCondLst>
                                            <p:cond delay="499"/>
                                          </p:stCondLst>
                                        </p:cTn>
                                        <p:tgtEl>
                                          <p:spTgt spid="26630"/>
                                        </p:tgtEl>
                                        <p:attrNameLst>
                                          <p:attrName>style.visibility</p:attrName>
                                        </p:attrNameLst>
                                      </p:cBhvr>
                                      <p:to>
                                        <p:strVal val="hidden"/>
                                      </p:to>
                                    </p:set>
                                  </p:childTnLst>
                                </p:cTn>
                              </p:par>
                            </p:childTnLst>
                          </p:cTn>
                        </p:par>
                        <p:par>
                          <p:cTn id="24" fill="hold" nodeType="afterGroup">
                            <p:stCondLst>
                              <p:cond delay="5500"/>
                            </p:stCondLst>
                            <p:childTnLst>
                              <p:par>
                                <p:cTn id="25" presetID="9" presetClass="exit" presetSubtype="0" fill="hold" grpId="0" nodeType="afterEffect">
                                  <p:stCondLst>
                                    <p:cond delay="1000"/>
                                  </p:stCondLst>
                                  <p:childTnLst>
                                    <p:animEffect transition="out" filter="dissolve">
                                      <p:cBhvr>
                                        <p:cTn id="26" dur="500"/>
                                        <p:tgtEl>
                                          <p:spTgt spid="26631"/>
                                        </p:tgtEl>
                                      </p:cBhvr>
                                    </p:animEffect>
                                    <p:set>
                                      <p:cBhvr>
                                        <p:cTn id="27" dur="1" fill="hold">
                                          <p:stCondLst>
                                            <p:cond delay="499"/>
                                          </p:stCondLst>
                                        </p:cTn>
                                        <p:tgtEl>
                                          <p:spTgt spid="26631"/>
                                        </p:tgtEl>
                                        <p:attrNameLst>
                                          <p:attrName>style.visibility</p:attrName>
                                        </p:attrNameLst>
                                      </p:cBhvr>
                                      <p:to>
                                        <p:strVal val="hidden"/>
                                      </p:to>
                                    </p:set>
                                  </p:childTnLst>
                                </p:cTn>
                              </p:par>
                            </p:childTnLst>
                          </p:cTn>
                        </p:par>
                        <p:par>
                          <p:cTn id="28" fill="hold" nodeType="afterGroup">
                            <p:stCondLst>
                              <p:cond delay="7000"/>
                            </p:stCondLst>
                            <p:childTnLst>
                              <p:par>
                                <p:cTn id="29" presetID="9" presetClass="exit" presetSubtype="0" fill="hold" grpId="0" nodeType="afterEffect">
                                  <p:stCondLst>
                                    <p:cond delay="1000"/>
                                  </p:stCondLst>
                                  <p:childTnLst>
                                    <p:animEffect transition="out" filter="dissolve">
                                      <p:cBhvr>
                                        <p:cTn id="30" dur="500"/>
                                        <p:tgtEl>
                                          <p:spTgt spid="26632"/>
                                        </p:tgtEl>
                                      </p:cBhvr>
                                    </p:animEffect>
                                    <p:set>
                                      <p:cBhvr>
                                        <p:cTn id="31" dur="1" fill="hold">
                                          <p:stCondLst>
                                            <p:cond delay="499"/>
                                          </p:stCondLst>
                                        </p:cTn>
                                        <p:tgtEl>
                                          <p:spTgt spid="26632"/>
                                        </p:tgtEl>
                                        <p:attrNameLst>
                                          <p:attrName>style.visibility</p:attrName>
                                        </p:attrNameLst>
                                      </p:cBhvr>
                                      <p:to>
                                        <p:strVal val="hidden"/>
                                      </p:to>
                                    </p:set>
                                  </p:childTnLst>
                                </p:cTn>
                              </p:par>
                            </p:childTnLst>
                          </p:cTn>
                        </p:par>
                        <p:par>
                          <p:cTn id="32" fill="hold" nodeType="afterGroup">
                            <p:stCondLst>
                              <p:cond delay="8500"/>
                            </p:stCondLst>
                            <p:childTnLst>
                              <p:par>
                                <p:cTn id="33" presetID="9" presetClass="exit" presetSubtype="0" fill="hold" grpId="0" nodeType="afterEffect">
                                  <p:stCondLst>
                                    <p:cond delay="1000"/>
                                  </p:stCondLst>
                                  <p:childTnLst>
                                    <p:animEffect transition="out" filter="dissolve">
                                      <p:cBhvr>
                                        <p:cTn id="34" dur="500"/>
                                        <p:tgtEl>
                                          <p:spTgt spid="26633"/>
                                        </p:tgtEl>
                                      </p:cBhvr>
                                    </p:animEffect>
                                    <p:set>
                                      <p:cBhvr>
                                        <p:cTn id="35" dur="1" fill="hold">
                                          <p:stCondLst>
                                            <p:cond delay="499"/>
                                          </p:stCondLst>
                                        </p:cTn>
                                        <p:tgtEl>
                                          <p:spTgt spid="26633"/>
                                        </p:tgtEl>
                                        <p:attrNameLst>
                                          <p:attrName>style.visibility</p:attrName>
                                        </p:attrNameLst>
                                      </p:cBhvr>
                                      <p:to>
                                        <p:strVal val="hidden"/>
                                      </p:to>
                                    </p:set>
                                  </p:childTnLst>
                                </p:cTn>
                              </p:par>
                            </p:childTnLst>
                          </p:cTn>
                        </p:par>
                        <p:par>
                          <p:cTn id="36" fill="hold" nodeType="afterGroup">
                            <p:stCondLst>
                              <p:cond delay="10000"/>
                            </p:stCondLst>
                            <p:childTnLst>
                              <p:par>
                                <p:cTn id="37" presetID="9" presetClass="exit" presetSubtype="0" fill="hold" grpId="0" nodeType="afterEffect">
                                  <p:stCondLst>
                                    <p:cond delay="1000"/>
                                  </p:stCondLst>
                                  <p:childTnLst>
                                    <p:animEffect transition="out" filter="dissolve">
                                      <p:cBhvr>
                                        <p:cTn id="38" dur="500"/>
                                        <p:tgtEl>
                                          <p:spTgt spid="26634"/>
                                        </p:tgtEl>
                                      </p:cBhvr>
                                    </p:animEffect>
                                    <p:set>
                                      <p:cBhvr>
                                        <p:cTn id="39" dur="1" fill="hold">
                                          <p:stCondLst>
                                            <p:cond delay="499"/>
                                          </p:stCondLst>
                                        </p:cTn>
                                        <p:tgtEl>
                                          <p:spTgt spid="26634"/>
                                        </p:tgtEl>
                                        <p:attrNameLst>
                                          <p:attrName>style.visibility</p:attrName>
                                        </p:attrNameLst>
                                      </p:cBhvr>
                                      <p:to>
                                        <p:strVal val="hidden"/>
                                      </p:to>
                                    </p:set>
                                  </p:childTnLst>
                                </p:cTn>
                              </p:par>
                            </p:childTnLst>
                          </p:cTn>
                        </p:par>
                        <p:par>
                          <p:cTn id="40" fill="hold" nodeType="afterGroup">
                            <p:stCondLst>
                              <p:cond delay="11500"/>
                            </p:stCondLst>
                            <p:childTnLst>
                              <p:par>
                                <p:cTn id="41" presetID="9" presetClass="exit" presetSubtype="0" fill="hold" grpId="0" nodeType="afterEffect">
                                  <p:stCondLst>
                                    <p:cond delay="1000"/>
                                  </p:stCondLst>
                                  <p:childTnLst>
                                    <p:animEffect transition="out" filter="dissolve">
                                      <p:cBhvr>
                                        <p:cTn id="42" dur="500"/>
                                        <p:tgtEl>
                                          <p:spTgt spid="26635"/>
                                        </p:tgtEl>
                                      </p:cBhvr>
                                    </p:animEffect>
                                    <p:set>
                                      <p:cBhvr>
                                        <p:cTn id="43" dur="1" fill="hold">
                                          <p:stCondLst>
                                            <p:cond delay="499"/>
                                          </p:stCondLst>
                                        </p:cTn>
                                        <p:tgtEl>
                                          <p:spTgt spid="2663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animBg="1"/>
      <p:bldP spid="26627" grpId="0" animBg="1"/>
      <p:bldP spid="26628" grpId="0" animBg="1"/>
      <p:bldP spid="26629" grpId="0" animBg="1"/>
      <p:bldP spid="26630" grpId="0" animBg="1"/>
      <p:bldP spid="26631" grpId="0" animBg="1"/>
      <p:bldP spid="26632" grpId="0" animBg="1"/>
      <p:bldP spid="26633" grpId="0" animBg="1"/>
      <p:bldP spid="26634" grpId="0" animBg="1"/>
      <p:bldP spid="2663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5291138" y="2060575"/>
            <a:ext cx="360362" cy="360363"/>
          </a:xfrm>
          <a:prstGeom prst="rect">
            <a:avLst/>
          </a:prstGeom>
          <a:solidFill>
            <a:schemeClr val="accent1"/>
          </a:solidFill>
          <a:ln w="9525">
            <a:solidFill>
              <a:schemeClr val="tx1"/>
            </a:solidFill>
            <a:miter lim="800000"/>
            <a:headEnd/>
            <a:tailEnd/>
          </a:ln>
        </p:spPr>
        <p:txBody>
          <a:bodyPr wrap="none" anchor="ctr"/>
          <a:lstStyle/>
          <a:p>
            <a:pPr algn="ctr"/>
            <a:r>
              <a:rPr lang="en-GB" b="1">
                <a:solidFill>
                  <a:schemeClr val="bg1"/>
                </a:solidFill>
                <a:latin typeface="Hobo Std" pitchFamily="50" charset="0"/>
              </a:rPr>
              <a:t>10</a:t>
            </a:r>
          </a:p>
        </p:txBody>
      </p:sp>
      <p:sp>
        <p:nvSpPr>
          <p:cNvPr id="27651" name="Rectangle 3"/>
          <p:cNvSpPr>
            <a:spLocks noChangeArrowheads="1"/>
          </p:cNvSpPr>
          <p:nvPr/>
        </p:nvSpPr>
        <p:spPr bwMode="auto">
          <a:xfrm>
            <a:off x="5830888" y="2060575"/>
            <a:ext cx="360362" cy="360363"/>
          </a:xfrm>
          <a:prstGeom prst="rect">
            <a:avLst/>
          </a:prstGeom>
          <a:solidFill>
            <a:schemeClr val="accent1"/>
          </a:solidFill>
          <a:ln w="9525">
            <a:solidFill>
              <a:schemeClr val="tx1"/>
            </a:solidFill>
            <a:miter lim="800000"/>
            <a:headEnd/>
            <a:tailEnd/>
          </a:ln>
        </p:spPr>
        <p:txBody>
          <a:bodyPr wrap="none" anchor="ctr"/>
          <a:lstStyle/>
          <a:p>
            <a:pPr algn="ctr"/>
            <a:r>
              <a:rPr lang="en-GB" b="1">
                <a:solidFill>
                  <a:schemeClr val="bg1"/>
                </a:solidFill>
                <a:latin typeface="Hobo Std" pitchFamily="50" charset="0"/>
              </a:rPr>
              <a:t>9</a:t>
            </a:r>
          </a:p>
        </p:txBody>
      </p:sp>
      <p:sp>
        <p:nvSpPr>
          <p:cNvPr id="27652" name="Rectangle 4"/>
          <p:cNvSpPr>
            <a:spLocks noChangeArrowheads="1"/>
          </p:cNvSpPr>
          <p:nvPr/>
        </p:nvSpPr>
        <p:spPr bwMode="auto">
          <a:xfrm>
            <a:off x="6370638" y="2060575"/>
            <a:ext cx="360362" cy="360363"/>
          </a:xfrm>
          <a:prstGeom prst="rect">
            <a:avLst/>
          </a:prstGeom>
          <a:solidFill>
            <a:schemeClr val="accent1"/>
          </a:solidFill>
          <a:ln w="9525">
            <a:solidFill>
              <a:schemeClr val="tx1"/>
            </a:solidFill>
            <a:miter lim="800000"/>
            <a:headEnd/>
            <a:tailEnd/>
          </a:ln>
        </p:spPr>
        <p:txBody>
          <a:bodyPr wrap="none" anchor="ctr"/>
          <a:lstStyle/>
          <a:p>
            <a:pPr algn="ctr"/>
            <a:r>
              <a:rPr lang="en-GB" b="1">
                <a:solidFill>
                  <a:schemeClr val="bg1"/>
                </a:solidFill>
                <a:latin typeface="Hobo Std" pitchFamily="50" charset="0"/>
              </a:rPr>
              <a:t>8</a:t>
            </a:r>
          </a:p>
        </p:txBody>
      </p:sp>
      <p:sp>
        <p:nvSpPr>
          <p:cNvPr id="27653" name="Rectangle 5"/>
          <p:cNvSpPr>
            <a:spLocks noChangeArrowheads="1"/>
          </p:cNvSpPr>
          <p:nvPr/>
        </p:nvSpPr>
        <p:spPr bwMode="auto">
          <a:xfrm>
            <a:off x="6911975" y="2060575"/>
            <a:ext cx="360363" cy="360363"/>
          </a:xfrm>
          <a:prstGeom prst="rect">
            <a:avLst/>
          </a:prstGeom>
          <a:solidFill>
            <a:schemeClr val="accent1"/>
          </a:solidFill>
          <a:ln w="9525">
            <a:solidFill>
              <a:schemeClr val="tx1"/>
            </a:solidFill>
            <a:miter lim="800000"/>
            <a:headEnd/>
            <a:tailEnd/>
          </a:ln>
        </p:spPr>
        <p:txBody>
          <a:bodyPr wrap="none" anchor="ctr"/>
          <a:lstStyle/>
          <a:p>
            <a:pPr algn="ctr"/>
            <a:r>
              <a:rPr lang="en-GB" b="1">
                <a:solidFill>
                  <a:schemeClr val="bg1"/>
                </a:solidFill>
                <a:latin typeface="Hobo Std" pitchFamily="50" charset="0"/>
              </a:rPr>
              <a:t>7</a:t>
            </a:r>
          </a:p>
        </p:txBody>
      </p:sp>
      <p:sp>
        <p:nvSpPr>
          <p:cNvPr id="27654" name="Rectangle 6"/>
          <p:cNvSpPr>
            <a:spLocks noChangeArrowheads="1"/>
          </p:cNvSpPr>
          <p:nvPr/>
        </p:nvSpPr>
        <p:spPr bwMode="auto">
          <a:xfrm>
            <a:off x="7451725" y="2060575"/>
            <a:ext cx="360363" cy="360363"/>
          </a:xfrm>
          <a:prstGeom prst="rect">
            <a:avLst/>
          </a:prstGeom>
          <a:solidFill>
            <a:schemeClr val="accent1"/>
          </a:solidFill>
          <a:ln w="9525">
            <a:solidFill>
              <a:schemeClr val="tx1"/>
            </a:solidFill>
            <a:miter lim="800000"/>
            <a:headEnd/>
            <a:tailEnd/>
          </a:ln>
        </p:spPr>
        <p:txBody>
          <a:bodyPr wrap="none" anchor="ctr"/>
          <a:lstStyle/>
          <a:p>
            <a:pPr algn="ctr"/>
            <a:r>
              <a:rPr lang="en-GB" b="1">
                <a:solidFill>
                  <a:schemeClr val="bg1"/>
                </a:solidFill>
                <a:latin typeface="Hobo Std" pitchFamily="50" charset="0"/>
              </a:rPr>
              <a:t>6</a:t>
            </a:r>
          </a:p>
        </p:txBody>
      </p:sp>
      <p:sp>
        <p:nvSpPr>
          <p:cNvPr id="27655" name="Rectangle 7"/>
          <p:cNvSpPr>
            <a:spLocks noChangeArrowheads="1"/>
          </p:cNvSpPr>
          <p:nvPr/>
        </p:nvSpPr>
        <p:spPr bwMode="auto">
          <a:xfrm>
            <a:off x="5291138" y="2600325"/>
            <a:ext cx="360362" cy="360363"/>
          </a:xfrm>
          <a:prstGeom prst="rect">
            <a:avLst/>
          </a:prstGeom>
          <a:solidFill>
            <a:schemeClr val="accent1"/>
          </a:solidFill>
          <a:ln w="9525">
            <a:solidFill>
              <a:schemeClr val="tx1"/>
            </a:solidFill>
            <a:miter lim="800000"/>
            <a:headEnd/>
            <a:tailEnd/>
          </a:ln>
        </p:spPr>
        <p:txBody>
          <a:bodyPr wrap="none" anchor="ctr"/>
          <a:lstStyle/>
          <a:p>
            <a:pPr algn="ctr"/>
            <a:r>
              <a:rPr lang="en-GB" b="1">
                <a:solidFill>
                  <a:schemeClr val="bg1"/>
                </a:solidFill>
                <a:latin typeface="Hobo Std" pitchFamily="50" charset="0"/>
              </a:rPr>
              <a:t>5</a:t>
            </a:r>
          </a:p>
        </p:txBody>
      </p:sp>
      <p:sp>
        <p:nvSpPr>
          <p:cNvPr id="27656" name="Rectangle 8"/>
          <p:cNvSpPr>
            <a:spLocks noChangeArrowheads="1"/>
          </p:cNvSpPr>
          <p:nvPr/>
        </p:nvSpPr>
        <p:spPr bwMode="auto">
          <a:xfrm>
            <a:off x="5830888" y="2600325"/>
            <a:ext cx="360362" cy="360363"/>
          </a:xfrm>
          <a:prstGeom prst="rect">
            <a:avLst/>
          </a:prstGeom>
          <a:solidFill>
            <a:schemeClr val="accent1"/>
          </a:solidFill>
          <a:ln w="9525">
            <a:solidFill>
              <a:schemeClr val="tx1"/>
            </a:solidFill>
            <a:miter lim="800000"/>
            <a:headEnd/>
            <a:tailEnd/>
          </a:ln>
        </p:spPr>
        <p:txBody>
          <a:bodyPr wrap="none" anchor="ctr"/>
          <a:lstStyle/>
          <a:p>
            <a:pPr algn="ctr"/>
            <a:r>
              <a:rPr lang="en-GB" b="1">
                <a:solidFill>
                  <a:schemeClr val="bg1"/>
                </a:solidFill>
                <a:latin typeface="Hobo Std" pitchFamily="50" charset="0"/>
              </a:rPr>
              <a:t>4</a:t>
            </a:r>
          </a:p>
        </p:txBody>
      </p:sp>
      <p:sp>
        <p:nvSpPr>
          <p:cNvPr id="27657" name="Rectangle 9"/>
          <p:cNvSpPr>
            <a:spLocks noChangeArrowheads="1"/>
          </p:cNvSpPr>
          <p:nvPr/>
        </p:nvSpPr>
        <p:spPr bwMode="auto">
          <a:xfrm>
            <a:off x="6370638" y="2600325"/>
            <a:ext cx="360362" cy="360363"/>
          </a:xfrm>
          <a:prstGeom prst="rect">
            <a:avLst/>
          </a:prstGeom>
          <a:solidFill>
            <a:schemeClr val="accent1"/>
          </a:solidFill>
          <a:ln w="9525">
            <a:solidFill>
              <a:schemeClr val="tx1"/>
            </a:solidFill>
            <a:miter lim="800000"/>
            <a:headEnd/>
            <a:tailEnd/>
          </a:ln>
        </p:spPr>
        <p:txBody>
          <a:bodyPr wrap="none" anchor="ctr"/>
          <a:lstStyle/>
          <a:p>
            <a:pPr algn="ctr"/>
            <a:r>
              <a:rPr lang="en-GB" b="1">
                <a:solidFill>
                  <a:schemeClr val="bg1"/>
                </a:solidFill>
                <a:latin typeface="Hobo Std" pitchFamily="50" charset="0"/>
              </a:rPr>
              <a:t>3</a:t>
            </a:r>
          </a:p>
        </p:txBody>
      </p:sp>
      <p:sp>
        <p:nvSpPr>
          <p:cNvPr id="27658" name="Rectangle 10"/>
          <p:cNvSpPr>
            <a:spLocks noChangeArrowheads="1"/>
          </p:cNvSpPr>
          <p:nvPr/>
        </p:nvSpPr>
        <p:spPr bwMode="auto">
          <a:xfrm>
            <a:off x="6911975" y="2600325"/>
            <a:ext cx="360363" cy="360363"/>
          </a:xfrm>
          <a:prstGeom prst="rect">
            <a:avLst/>
          </a:prstGeom>
          <a:solidFill>
            <a:schemeClr val="accent1"/>
          </a:solidFill>
          <a:ln w="9525">
            <a:solidFill>
              <a:schemeClr val="tx1"/>
            </a:solidFill>
            <a:miter lim="800000"/>
            <a:headEnd/>
            <a:tailEnd/>
          </a:ln>
        </p:spPr>
        <p:txBody>
          <a:bodyPr wrap="none" anchor="ctr"/>
          <a:lstStyle/>
          <a:p>
            <a:pPr algn="ctr"/>
            <a:r>
              <a:rPr lang="en-GB" b="1">
                <a:solidFill>
                  <a:schemeClr val="bg1"/>
                </a:solidFill>
                <a:latin typeface="Hobo Std" pitchFamily="50" charset="0"/>
              </a:rPr>
              <a:t>2</a:t>
            </a:r>
          </a:p>
        </p:txBody>
      </p:sp>
      <p:sp>
        <p:nvSpPr>
          <p:cNvPr id="27659" name="Rectangle 11"/>
          <p:cNvSpPr>
            <a:spLocks noChangeArrowheads="1"/>
          </p:cNvSpPr>
          <p:nvPr/>
        </p:nvSpPr>
        <p:spPr bwMode="auto">
          <a:xfrm>
            <a:off x="7451725" y="2600325"/>
            <a:ext cx="360363" cy="360363"/>
          </a:xfrm>
          <a:prstGeom prst="rect">
            <a:avLst/>
          </a:prstGeom>
          <a:solidFill>
            <a:schemeClr val="accent1"/>
          </a:solidFill>
          <a:ln w="9525">
            <a:solidFill>
              <a:schemeClr val="tx1"/>
            </a:solidFill>
            <a:miter lim="800000"/>
            <a:headEnd/>
            <a:tailEnd/>
          </a:ln>
        </p:spPr>
        <p:txBody>
          <a:bodyPr wrap="none" anchor="ctr"/>
          <a:lstStyle/>
          <a:p>
            <a:pPr algn="ctr"/>
            <a:r>
              <a:rPr lang="en-GB" b="1">
                <a:solidFill>
                  <a:schemeClr val="bg1"/>
                </a:solidFill>
                <a:latin typeface="Hobo Std" pitchFamily="50" charset="0"/>
              </a:rPr>
              <a:t>1</a:t>
            </a:r>
          </a:p>
        </p:txBody>
      </p:sp>
      <p:sp>
        <p:nvSpPr>
          <p:cNvPr id="24588" name="Text Box 12"/>
          <p:cNvSpPr txBox="1">
            <a:spLocks noChangeArrowheads="1"/>
          </p:cNvSpPr>
          <p:nvPr/>
        </p:nvSpPr>
        <p:spPr bwMode="auto">
          <a:xfrm>
            <a:off x="684213" y="2924175"/>
            <a:ext cx="3743325" cy="1077218"/>
          </a:xfrm>
          <a:prstGeom prst="rect">
            <a:avLst/>
          </a:prstGeom>
          <a:solidFill>
            <a:schemeClr val="tx2"/>
          </a:solidFill>
          <a:ln w="9525">
            <a:solidFill>
              <a:srgbClr val="000000"/>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sz="3200" b="1">
                <a:solidFill>
                  <a:schemeClr val="bg1"/>
                </a:solidFill>
                <a:latin typeface="Hobo Std" pitchFamily="50" charset="0"/>
              </a:rPr>
              <a:t>A period of volcanic activity</a:t>
            </a:r>
          </a:p>
        </p:txBody>
      </p:sp>
      <p:sp>
        <p:nvSpPr>
          <p:cNvPr id="24589" name="Text Box 13"/>
          <p:cNvSpPr txBox="1">
            <a:spLocks noChangeArrowheads="1"/>
          </p:cNvSpPr>
          <p:nvPr/>
        </p:nvSpPr>
        <p:spPr bwMode="auto">
          <a:xfrm>
            <a:off x="611188" y="1989138"/>
            <a:ext cx="936625"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sz="4800" b="1">
                <a:solidFill>
                  <a:schemeClr val="bg1"/>
                </a:solidFill>
                <a:latin typeface="Hobo Std" pitchFamily="50" charset="0"/>
              </a:rPr>
              <a:t>9</a:t>
            </a:r>
          </a:p>
        </p:txBody>
      </p:sp>
    </p:spTree>
    <p:extLst>
      <p:ext uri="{BB962C8B-B14F-4D97-AF65-F5344CB8AC3E}">
        <p14:creationId xmlns:p14="http://schemas.microsoft.com/office/powerpoint/2010/main" val="25494342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xit" presetSubtype="0" fill="hold" grpId="0" nodeType="afterEffect">
                                  <p:stCondLst>
                                    <p:cond delay="0"/>
                                  </p:stCondLst>
                                  <p:childTnLst>
                                    <p:animEffect transition="out" filter="dissolve">
                                      <p:cBhvr>
                                        <p:cTn id="6" dur="500"/>
                                        <p:tgtEl>
                                          <p:spTgt spid="27650"/>
                                        </p:tgtEl>
                                      </p:cBhvr>
                                    </p:animEffect>
                                    <p:set>
                                      <p:cBhvr>
                                        <p:cTn id="7" dur="1" fill="hold">
                                          <p:stCondLst>
                                            <p:cond delay="499"/>
                                          </p:stCondLst>
                                        </p:cTn>
                                        <p:tgtEl>
                                          <p:spTgt spid="27650"/>
                                        </p:tgtEl>
                                        <p:attrNameLst>
                                          <p:attrName>style.visibility</p:attrName>
                                        </p:attrNameLst>
                                      </p:cBhvr>
                                      <p:to>
                                        <p:strVal val="hidden"/>
                                      </p:to>
                                    </p:set>
                                  </p:childTnLst>
                                </p:cTn>
                              </p:par>
                            </p:childTnLst>
                          </p:cTn>
                        </p:par>
                        <p:par>
                          <p:cTn id="8" fill="hold" nodeType="afterGroup">
                            <p:stCondLst>
                              <p:cond delay="500"/>
                            </p:stCondLst>
                            <p:childTnLst>
                              <p:par>
                                <p:cTn id="9" presetID="9" presetClass="exit" presetSubtype="0" fill="hold" grpId="0" nodeType="afterEffect">
                                  <p:stCondLst>
                                    <p:cond delay="0"/>
                                  </p:stCondLst>
                                  <p:childTnLst>
                                    <p:animEffect transition="out" filter="dissolve">
                                      <p:cBhvr>
                                        <p:cTn id="10" dur="500"/>
                                        <p:tgtEl>
                                          <p:spTgt spid="27651"/>
                                        </p:tgtEl>
                                      </p:cBhvr>
                                    </p:animEffect>
                                    <p:set>
                                      <p:cBhvr>
                                        <p:cTn id="11" dur="1" fill="hold">
                                          <p:stCondLst>
                                            <p:cond delay="499"/>
                                          </p:stCondLst>
                                        </p:cTn>
                                        <p:tgtEl>
                                          <p:spTgt spid="27651"/>
                                        </p:tgtEl>
                                        <p:attrNameLst>
                                          <p:attrName>style.visibility</p:attrName>
                                        </p:attrNameLst>
                                      </p:cBhvr>
                                      <p:to>
                                        <p:strVal val="hidden"/>
                                      </p:to>
                                    </p:set>
                                  </p:childTnLst>
                                </p:cTn>
                              </p:par>
                            </p:childTnLst>
                          </p:cTn>
                        </p:par>
                        <p:par>
                          <p:cTn id="12" fill="hold" nodeType="afterGroup">
                            <p:stCondLst>
                              <p:cond delay="1000"/>
                            </p:stCondLst>
                            <p:childTnLst>
                              <p:par>
                                <p:cTn id="13" presetID="9" presetClass="exit" presetSubtype="0" fill="hold" grpId="0" nodeType="afterEffect">
                                  <p:stCondLst>
                                    <p:cond delay="1000"/>
                                  </p:stCondLst>
                                  <p:childTnLst>
                                    <p:animEffect transition="out" filter="dissolve">
                                      <p:cBhvr>
                                        <p:cTn id="14" dur="500"/>
                                        <p:tgtEl>
                                          <p:spTgt spid="27652"/>
                                        </p:tgtEl>
                                      </p:cBhvr>
                                    </p:animEffect>
                                    <p:set>
                                      <p:cBhvr>
                                        <p:cTn id="15" dur="1" fill="hold">
                                          <p:stCondLst>
                                            <p:cond delay="499"/>
                                          </p:stCondLst>
                                        </p:cTn>
                                        <p:tgtEl>
                                          <p:spTgt spid="27652"/>
                                        </p:tgtEl>
                                        <p:attrNameLst>
                                          <p:attrName>style.visibility</p:attrName>
                                        </p:attrNameLst>
                                      </p:cBhvr>
                                      <p:to>
                                        <p:strVal val="hidden"/>
                                      </p:to>
                                    </p:set>
                                  </p:childTnLst>
                                </p:cTn>
                              </p:par>
                            </p:childTnLst>
                          </p:cTn>
                        </p:par>
                        <p:par>
                          <p:cTn id="16" fill="hold" nodeType="afterGroup">
                            <p:stCondLst>
                              <p:cond delay="2500"/>
                            </p:stCondLst>
                            <p:childTnLst>
                              <p:par>
                                <p:cTn id="17" presetID="9" presetClass="exit" presetSubtype="0" fill="hold" grpId="0" nodeType="afterEffect">
                                  <p:stCondLst>
                                    <p:cond delay="1000"/>
                                  </p:stCondLst>
                                  <p:childTnLst>
                                    <p:animEffect transition="out" filter="dissolve">
                                      <p:cBhvr>
                                        <p:cTn id="18" dur="500"/>
                                        <p:tgtEl>
                                          <p:spTgt spid="27653"/>
                                        </p:tgtEl>
                                      </p:cBhvr>
                                    </p:animEffect>
                                    <p:set>
                                      <p:cBhvr>
                                        <p:cTn id="19" dur="1" fill="hold">
                                          <p:stCondLst>
                                            <p:cond delay="499"/>
                                          </p:stCondLst>
                                        </p:cTn>
                                        <p:tgtEl>
                                          <p:spTgt spid="27653"/>
                                        </p:tgtEl>
                                        <p:attrNameLst>
                                          <p:attrName>style.visibility</p:attrName>
                                        </p:attrNameLst>
                                      </p:cBhvr>
                                      <p:to>
                                        <p:strVal val="hidden"/>
                                      </p:to>
                                    </p:set>
                                  </p:childTnLst>
                                </p:cTn>
                              </p:par>
                            </p:childTnLst>
                          </p:cTn>
                        </p:par>
                        <p:par>
                          <p:cTn id="20" fill="hold" nodeType="afterGroup">
                            <p:stCondLst>
                              <p:cond delay="4000"/>
                            </p:stCondLst>
                            <p:childTnLst>
                              <p:par>
                                <p:cTn id="21" presetID="9" presetClass="exit" presetSubtype="0" fill="hold" grpId="0" nodeType="afterEffect">
                                  <p:stCondLst>
                                    <p:cond delay="1000"/>
                                  </p:stCondLst>
                                  <p:childTnLst>
                                    <p:animEffect transition="out" filter="dissolve">
                                      <p:cBhvr>
                                        <p:cTn id="22" dur="500"/>
                                        <p:tgtEl>
                                          <p:spTgt spid="27654"/>
                                        </p:tgtEl>
                                      </p:cBhvr>
                                    </p:animEffect>
                                    <p:set>
                                      <p:cBhvr>
                                        <p:cTn id="23" dur="1" fill="hold">
                                          <p:stCondLst>
                                            <p:cond delay="499"/>
                                          </p:stCondLst>
                                        </p:cTn>
                                        <p:tgtEl>
                                          <p:spTgt spid="27654"/>
                                        </p:tgtEl>
                                        <p:attrNameLst>
                                          <p:attrName>style.visibility</p:attrName>
                                        </p:attrNameLst>
                                      </p:cBhvr>
                                      <p:to>
                                        <p:strVal val="hidden"/>
                                      </p:to>
                                    </p:set>
                                  </p:childTnLst>
                                </p:cTn>
                              </p:par>
                            </p:childTnLst>
                          </p:cTn>
                        </p:par>
                        <p:par>
                          <p:cTn id="24" fill="hold" nodeType="afterGroup">
                            <p:stCondLst>
                              <p:cond delay="5500"/>
                            </p:stCondLst>
                            <p:childTnLst>
                              <p:par>
                                <p:cTn id="25" presetID="9" presetClass="exit" presetSubtype="0" fill="hold" grpId="0" nodeType="afterEffect">
                                  <p:stCondLst>
                                    <p:cond delay="1000"/>
                                  </p:stCondLst>
                                  <p:childTnLst>
                                    <p:animEffect transition="out" filter="dissolve">
                                      <p:cBhvr>
                                        <p:cTn id="26" dur="500"/>
                                        <p:tgtEl>
                                          <p:spTgt spid="27655"/>
                                        </p:tgtEl>
                                      </p:cBhvr>
                                    </p:animEffect>
                                    <p:set>
                                      <p:cBhvr>
                                        <p:cTn id="27" dur="1" fill="hold">
                                          <p:stCondLst>
                                            <p:cond delay="499"/>
                                          </p:stCondLst>
                                        </p:cTn>
                                        <p:tgtEl>
                                          <p:spTgt spid="27655"/>
                                        </p:tgtEl>
                                        <p:attrNameLst>
                                          <p:attrName>style.visibility</p:attrName>
                                        </p:attrNameLst>
                                      </p:cBhvr>
                                      <p:to>
                                        <p:strVal val="hidden"/>
                                      </p:to>
                                    </p:set>
                                  </p:childTnLst>
                                </p:cTn>
                              </p:par>
                            </p:childTnLst>
                          </p:cTn>
                        </p:par>
                        <p:par>
                          <p:cTn id="28" fill="hold" nodeType="afterGroup">
                            <p:stCondLst>
                              <p:cond delay="7000"/>
                            </p:stCondLst>
                            <p:childTnLst>
                              <p:par>
                                <p:cTn id="29" presetID="9" presetClass="exit" presetSubtype="0" fill="hold" grpId="0" nodeType="afterEffect">
                                  <p:stCondLst>
                                    <p:cond delay="1000"/>
                                  </p:stCondLst>
                                  <p:childTnLst>
                                    <p:animEffect transition="out" filter="dissolve">
                                      <p:cBhvr>
                                        <p:cTn id="30" dur="500"/>
                                        <p:tgtEl>
                                          <p:spTgt spid="27656"/>
                                        </p:tgtEl>
                                      </p:cBhvr>
                                    </p:animEffect>
                                    <p:set>
                                      <p:cBhvr>
                                        <p:cTn id="31" dur="1" fill="hold">
                                          <p:stCondLst>
                                            <p:cond delay="499"/>
                                          </p:stCondLst>
                                        </p:cTn>
                                        <p:tgtEl>
                                          <p:spTgt spid="27656"/>
                                        </p:tgtEl>
                                        <p:attrNameLst>
                                          <p:attrName>style.visibility</p:attrName>
                                        </p:attrNameLst>
                                      </p:cBhvr>
                                      <p:to>
                                        <p:strVal val="hidden"/>
                                      </p:to>
                                    </p:set>
                                  </p:childTnLst>
                                </p:cTn>
                              </p:par>
                            </p:childTnLst>
                          </p:cTn>
                        </p:par>
                        <p:par>
                          <p:cTn id="32" fill="hold" nodeType="afterGroup">
                            <p:stCondLst>
                              <p:cond delay="8500"/>
                            </p:stCondLst>
                            <p:childTnLst>
                              <p:par>
                                <p:cTn id="33" presetID="9" presetClass="exit" presetSubtype="0" fill="hold" grpId="0" nodeType="afterEffect">
                                  <p:stCondLst>
                                    <p:cond delay="1000"/>
                                  </p:stCondLst>
                                  <p:childTnLst>
                                    <p:animEffect transition="out" filter="dissolve">
                                      <p:cBhvr>
                                        <p:cTn id="34" dur="500"/>
                                        <p:tgtEl>
                                          <p:spTgt spid="27657"/>
                                        </p:tgtEl>
                                      </p:cBhvr>
                                    </p:animEffect>
                                    <p:set>
                                      <p:cBhvr>
                                        <p:cTn id="35" dur="1" fill="hold">
                                          <p:stCondLst>
                                            <p:cond delay="499"/>
                                          </p:stCondLst>
                                        </p:cTn>
                                        <p:tgtEl>
                                          <p:spTgt spid="27657"/>
                                        </p:tgtEl>
                                        <p:attrNameLst>
                                          <p:attrName>style.visibility</p:attrName>
                                        </p:attrNameLst>
                                      </p:cBhvr>
                                      <p:to>
                                        <p:strVal val="hidden"/>
                                      </p:to>
                                    </p:set>
                                  </p:childTnLst>
                                </p:cTn>
                              </p:par>
                            </p:childTnLst>
                          </p:cTn>
                        </p:par>
                        <p:par>
                          <p:cTn id="36" fill="hold" nodeType="afterGroup">
                            <p:stCondLst>
                              <p:cond delay="10000"/>
                            </p:stCondLst>
                            <p:childTnLst>
                              <p:par>
                                <p:cTn id="37" presetID="9" presetClass="exit" presetSubtype="0" fill="hold" grpId="0" nodeType="afterEffect">
                                  <p:stCondLst>
                                    <p:cond delay="1000"/>
                                  </p:stCondLst>
                                  <p:childTnLst>
                                    <p:animEffect transition="out" filter="dissolve">
                                      <p:cBhvr>
                                        <p:cTn id="38" dur="500"/>
                                        <p:tgtEl>
                                          <p:spTgt spid="27658"/>
                                        </p:tgtEl>
                                      </p:cBhvr>
                                    </p:animEffect>
                                    <p:set>
                                      <p:cBhvr>
                                        <p:cTn id="39" dur="1" fill="hold">
                                          <p:stCondLst>
                                            <p:cond delay="499"/>
                                          </p:stCondLst>
                                        </p:cTn>
                                        <p:tgtEl>
                                          <p:spTgt spid="27658"/>
                                        </p:tgtEl>
                                        <p:attrNameLst>
                                          <p:attrName>style.visibility</p:attrName>
                                        </p:attrNameLst>
                                      </p:cBhvr>
                                      <p:to>
                                        <p:strVal val="hidden"/>
                                      </p:to>
                                    </p:set>
                                  </p:childTnLst>
                                </p:cTn>
                              </p:par>
                            </p:childTnLst>
                          </p:cTn>
                        </p:par>
                        <p:par>
                          <p:cTn id="40" fill="hold" nodeType="afterGroup">
                            <p:stCondLst>
                              <p:cond delay="11500"/>
                            </p:stCondLst>
                            <p:childTnLst>
                              <p:par>
                                <p:cTn id="41" presetID="9" presetClass="exit" presetSubtype="0" fill="hold" grpId="0" nodeType="afterEffect">
                                  <p:stCondLst>
                                    <p:cond delay="1000"/>
                                  </p:stCondLst>
                                  <p:childTnLst>
                                    <p:animEffect transition="out" filter="dissolve">
                                      <p:cBhvr>
                                        <p:cTn id="42" dur="500"/>
                                        <p:tgtEl>
                                          <p:spTgt spid="27659"/>
                                        </p:tgtEl>
                                      </p:cBhvr>
                                    </p:animEffect>
                                    <p:set>
                                      <p:cBhvr>
                                        <p:cTn id="43" dur="1" fill="hold">
                                          <p:stCondLst>
                                            <p:cond delay="499"/>
                                          </p:stCondLst>
                                        </p:cTn>
                                        <p:tgtEl>
                                          <p:spTgt spid="2765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animBg="1"/>
      <p:bldP spid="27651" grpId="0" animBg="1"/>
      <p:bldP spid="27652" grpId="0" animBg="1"/>
      <p:bldP spid="27653" grpId="0" animBg="1"/>
      <p:bldP spid="27654" grpId="0" animBg="1"/>
      <p:bldP spid="27655" grpId="0" animBg="1"/>
      <p:bldP spid="27656" grpId="0" animBg="1"/>
      <p:bldP spid="27657" grpId="0" animBg="1"/>
      <p:bldP spid="27658" grpId="0" animBg="1"/>
      <p:bldP spid="2765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5291138" y="2060575"/>
            <a:ext cx="360362" cy="360363"/>
          </a:xfrm>
          <a:prstGeom prst="rect">
            <a:avLst/>
          </a:prstGeom>
          <a:solidFill>
            <a:schemeClr val="accent1"/>
          </a:solidFill>
          <a:ln w="9525">
            <a:solidFill>
              <a:schemeClr val="tx1"/>
            </a:solidFill>
            <a:miter lim="800000"/>
            <a:headEnd/>
            <a:tailEnd/>
          </a:ln>
        </p:spPr>
        <p:txBody>
          <a:bodyPr wrap="none" anchor="ctr"/>
          <a:lstStyle/>
          <a:p>
            <a:pPr algn="ctr"/>
            <a:r>
              <a:rPr lang="en-GB" b="1">
                <a:solidFill>
                  <a:schemeClr val="bg1"/>
                </a:solidFill>
                <a:latin typeface="Hobo Std" pitchFamily="50" charset="0"/>
              </a:rPr>
              <a:t>10</a:t>
            </a:r>
          </a:p>
        </p:txBody>
      </p:sp>
      <p:sp>
        <p:nvSpPr>
          <p:cNvPr id="38915" name="Rectangle 3"/>
          <p:cNvSpPr>
            <a:spLocks noChangeArrowheads="1"/>
          </p:cNvSpPr>
          <p:nvPr/>
        </p:nvSpPr>
        <p:spPr bwMode="auto">
          <a:xfrm>
            <a:off x="5830888" y="2060575"/>
            <a:ext cx="360362" cy="360363"/>
          </a:xfrm>
          <a:prstGeom prst="rect">
            <a:avLst/>
          </a:prstGeom>
          <a:solidFill>
            <a:schemeClr val="accent1"/>
          </a:solidFill>
          <a:ln w="9525">
            <a:solidFill>
              <a:schemeClr val="tx1"/>
            </a:solidFill>
            <a:miter lim="800000"/>
            <a:headEnd/>
            <a:tailEnd/>
          </a:ln>
        </p:spPr>
        <p:txBody>
          <a:bodyPr wrap="none" anchor="ctr"/>
          <a:lstStyle/>
          <a:p>
            <a:pPr algn="ctr"/>
            <a:r>
              <a:rPr lang="en-GB" b="1">
                <a:solidFill>
                  <a:schemeClr val="bg1"/>
                </a:solidFill>
                <a:latin typeface="Hobo Std" pitchFamily="50" charset="0"/>
              </a:rPr>
              <a:t>9</a:t>
            </a:r>
          </a:p>
        </p:txBody>
      </p:sp>
      <p:sp>
        <p:nvSpPr>
          <p:cNvPr id="38916" name="Rectangle 4"/>
          <p:cNvSpPr>
            <a:spLocks noChangeArrowheads="1"/>
          </p:cNvSpPr>
          <p:nvPr/>
        </p:nvSpPr>
        <p:spPr bwMode="auto">
          <a:xfrm>
            <a:off x="6370638" y="2060575"/>
            <a:ext cx="360362" cy="360363"/>
          </a:xfrm>
          <a:prstGeom prst="rect">
            <a:avLst/>
          </a:prstGeom>
          <a:solidFill>
            <a:schemeClr val="accent1"/>
          </a:solidFill>
          <a:ln w="9525">
            <a:solidFill>
              <a:schemeClr val="tx1"/>
            </a:solidFill>
            <a:miter lim="800000"/>
            <a:headEnd/>
            <a:tailEnd/>
          </a:ln>
        </p:spPr>
        <p:txBody>
          <a:bodyPr wrap="none" anchor="ctr"/>
          <a:lstStyle/>
          <a:p>
            <a:pPr algn="ctr"/>
            <a:r>
              <a:rPr lang="en-GB" b="1">
                <a:solidFill>
                  <a:schemeClr val="bg1"/>
                </a:solidFill>
                <a:latin typeface="Hobo Std" pitchFamily="50" charset="0"/>
              </a:rPr>
              <a:t>8</a:t>
            </a:r>
          </a:p>
        </p:txBody>
      </p:sp>
      <p:sp>
        <p:nvSpPr>
          <p:cNvPr id="38917" name="Rectangle 5"/>
          <p:cNvSpPr>
            <a:spLocks noChangeArrowheads="1"/>
          </p:cNvSpPr>
          <p:nvPr/>
        </p:nvSpPr>
        <p:spPr bwMode="auto">
          <a:xfrm>
            <a:off x="6911975" y="2060575"/>
            <a:ext cx="360363" cy="360363"/>
          </a:xfrm>
          <a:prstGeom prst="rect">
            <a:avLst/>
          </a:prstGeom>
          <a:solidFill>
            <a:schemeClr val="accent1"/>
          </a:solidFill>
          <a:ln w="9525">
            <a:solidFill>
              <a:schemeClr val="tx1"/>
            </a:solidFill>
            <a:miter lim="800000"/>
            <a:headEnd/>
            <a:tailEnd/>
          </a:ln>
        </p:spPr>
        <p:txBody>
          <a:bodyPr wrap="none" anchor="ctr"/>
          <a:lstStyle/>
          <a:p>
            <a:pPr algn="ctr"/>
            <a:r>
              <a:rPr lang="en-GB" b="1">
                <a:solidFill>
                  <a:schemeClr val="bg1"/>
                </a:solidFill>
                <a:latin typeface="Hobo Std" pitchFamily="50" charset="0"/>
              </a:rPr>
              <a:t>7</a:t>
            </a:r>
          </a:p>
        </p:txBody>
      </p:sp>
      <p:sp>
        <p:nvSpPr>
          <p:cNvPr id="38918" name="Rectangle 6"/>
          <p:cNvSpPr>
            <a:spLocks noChangeArrowheads="1"/>
          </p:cNvSpPr>
          <p:nvPr/>
        </p:nvSpPr>
        <p:spPr bwMode="auto">
          <a:xfrm>
            <a:off x="7451725" y="2060575"/>
            <a:ext cx="360363" cy="360363"/>
          </a:xfrm>
          <a:prstGeom prst="rect">
            <a:avLst/>
          </a:prstGeom>
          <a:solidFill>
            <a:schemeClr val="accent1"/>
          </a:solidFill>
          <a:ln w="9525">
            <a:solidFill>
              <a:schemeClr val="tx1"/>
            </a:solidFill>
            <a:miter lim="800000"/>
            <a:headEnd/>
            <a:tailEnd/>
          </a:ln>
        </p:spPr>
        <p:txBody>
          <a:bodyPr wrap="none" anchor="ctr"/>
          <a:lstStyle/>
          <a:p>
            <a:pPr algn="ctr"/>
            <a:r>
              <a:rPr lang="en-GB" b="1">
                <a:solidFill>
                  <a:schemeClr val="bg1"/>
                </a:solidFill>
                <a:latin typeface="Hobo Std" pitchFamily="50" charset="0"/>
              </a:rPr>
              <a:t>6</a:t>
            </a:r>
          </a:p>
        </p:txBody>
      </p:sp>
      <p:sp>
        <p:nvSpPr>
          <p:cNvPr id="38919" name="Rectangle 7"/>
          <p:cNvSpPr>
            <a:spLocks noChangeArrowheads="1"/>
          </p:cNvSpPr>
          <p:nvPr/>
        </p:nvSpPr>
        <p:spPr bwMode="auto">
          <a:xfrm>
            <a:off x="5291138" y="2600325"/>
            <a:ext cx="360362" cy="360363"/>
          </a:xfrm>
          <a:prstGeom prst="rect">
            <a:avLst/>
          </a:prstGeom>
          <a:solidFill>
            <a:schemeClr val="accent1"/>
          </a:solidFill>
          <a:ln w="9525">
            <a:solidFill>
              <a:schemeClr val="tx1"/>
            </a:solidFill>
            <a:miter lim="800000"/>
            <a:headEnd/>
            <a:tailEnd/>
          </a:ln>
        </p:spPr>
        <p:txBody>
          <a:bodyPr wrap="none" anchor="ctr"/>
          <a:lstStyle/>
          <a:p>
            <a:pPr algn="ctr"/>
            <a:r>
              <a:rPr lang="en-GB" b="1">
                <a:solidFill>
                  <a:schemeClr val="bg1"/>
                </a:solidFill>
                <a:latin typeface="Hobo Std" pitchFamily="50" charset="0"/>
              </a:rPr>
              <a:t>5</a:t>
            </a:r>
          </a:p>
        </p:txBody>
      </p:sp>
      <p:sp>
        <p:nvSpPr>
          <p:cNvPr id="38920" name="Rectangle 8"/>
          <p:cNvSpPr>
            <a:spLocks noChangeArrowheads="1"/>
          </p:cNvSpPr>
          <p:nvPr/>
        </p:nvSpPr>
        <p:spPr bwMode="auto">
          <a:xfrm>
            <a:off x="5830888" y="2600325"/>
            <a:ext cx="360362" cy="360363"/>
          </a:xfrm>
          <a:prstGeom prst="rect">
            <a:avLst/>
          </a:prstGeom>
          <a:solidFill>
            <a:schemeClr val="accent1"/>
          </a:solidFill>
          <a:ln w="9525">
            <a:solidFill>
              <a:schemeClr val="tx1"/>
            </a:solidFill>
            <a:miter lim="800000"/>
            <a:headEnd/>
            <a:tailEnd/>
          </a:ln>
        </p:spPr>
        <p:txBody>
          <a:bodyPr wrap="none" anchor="ctr"/>
          <a:lstStyle/>
          <a:p>
            <a:pPr algn="ctr"/>
            <a:r>
              <a:rPr lang="en-GB" b="1">
                <a:solidFill>
                  <a:schemeClr val="bg1"/>
                </a:solidFill>
                <a:latin typeface="Hobo Std" pitchFamily="50" charset="0"/>
              </a:rPr>
              <a:t>4</a:t>
            </a:r>
          </a:p>
        </p:txBody>
      </p:sp>
      <p:sp>
        <p:nvSpPr>
          <p:cNvPr id="38921" name="Rectangle 9"/>
          <p:cNvSpPr>
            <a:spLocks noChangeArrowheads="1"/>
          </p:cNvSpPr>
          <p:nvPr/>
        </p:nvSpPr>
        <p:spPr bwMode="auto">
          <a:xfrm>
            <a:off x="6370638" y="2600325"/>
            <a:ext cx="360362" cy="360363"/>
          </a:xfrm>
          <a:prstGeom prst="rect">
            <a:avLst/>
          </a:prstGeom>
          <a:solidFill>
            <a:schemeClr val="accent1"/>
          </a:solidFill>
          <a:ln w="9525">
            <a:solidFill>
              <a:schemeClr val="tx1"/>
            </a:solidFill>
            <a:miter lim="800000"/>
            <a:headEnd/>
            <a:tailEnd/>
          </a:ln>
        </p:spPr>
        <p:txBody>
          <a:bodyPr wrap="none" anchor="ctr"/>
          <a:lstStyle/>
          <a:p>
            <a:pPr algn="ctr"/>
            <a:r>
              <a:rPr lang="en-GB" b="1">
                <a:solidFill>
                  <a:schemeClr val="bg1"/>
                </a:solidFill>
                <a:latin typeface="Hobo Std" pitchFamily="50" charset="0"/>
              </a:rPr>
              <a:t>3</a:t>
            </a:r>
          </a:p>
        </p:txBody>
      </p:sp>
      <p:sp>
        <p:nvSpPr>
          <p:cNvPr id="38922" name="Rectangle 10"/>
          <p:cNvSpPr>
            <a:spLocks noChangeArrowheads="1"/>
          </p:cNvSpPr>
          <p:nvPr/>
        </p:nvSpPr>
        <p:spPr bwMode="auto">
          <a:xfrm>
            <a:off x="6911975" y="2600325"/>
            <a:ext cx="360363" cy="360363"/>
          </a:xfrm>
          <a:prstGeom prst="rect">
            <a:avLst/>
          </a:prstGeom>
          <a:solidFill>
            <a:schemeClr val="accent1"/>
          </a:solidFill>
          <a:ln w="9525">
            <a:solidFill>
              <a:schemeClr val="tx1"/>
            </a:solidFill>
            <a:miter lim="800000"/>
            <a:headEnd/>
            <a:tailEnd/>
          </a:ln>
        </p:spPr>
        <p:txBody>
          <a:bodyPr wrap="none" anchor="ctr"/>
          <a:lstStyle/>
          <a:p>
            <a:pPr algn="ctr"/>
            <a:r>
              <a:rPr lang="en-GB" b="1">
                <a:solidFill>
                  <a:schemeClr val="bg1"/>
                </a:solidFill>
                <a:latin typeface="Hobo Std" pitchFamily="50" charset="0"/>
              </a:rPr>
              <a:t>2</a:t>
            </a:r>
          </a:p>
        </p:txBody>
      </p:sp>
      <p:sp>
        <p:nvSpPr>
          <p:cNvPr id="38923" name="Rectangle 11"/>
          <p:cNvSpPr>
            <a:spLocks noChangeArrowheads="1"/>
          </p:cNvSpPr>
          <p:nvPr/>
        </p:nvSpPr>
        <p:spPr bwMode="auto">
          <a:xfrm>
            <a:off x="7451725" y="2600325"/>
            <a:ext cx="360363" cy="360363"/>
          </a:xfrm>
          <a:prstGeom prst="rect">
            <a:avLst/>
          </a:prstGeom>
          <a:solidFill>
            <a:schemeClr val="accent1"/>
          </a:solidFill>
          <a:ln w="9525">
            <a:solidFill>
              <a:schemeClr val="tx1"/>
            </a:solidFill>
            <a:miter lim="800000"/>
            <a:headEnd/>
            <a:tailEnd/>
          </a:ln>
        </p:spPr>
        <p:txBody>
          <a:bodyPr wrap="none" anchor="ctr"/>
          <a:lstStyle/>
          <a:p>
            <a:pPr algn="ctr"/>
            <a:r>
              <a:rPr lang="en-GB" b="1">
                <a:solidFill>
                  <a:schemeClr val="bg1"/>
                </a:solidFill>
                <a:latin typeface="Hobo Std" pitchFamily="50" charset="0"/>
              </a:rPr>
              <a:t>1</a:t>
            </a:r>
          </a:p>
        </p:txBody>
      </p:sp>
      <p:sp>
        <p:nvSpPr>
          <p:cNvPr id="25612" name="Text Box 12"/>
          <p:cNvSpPr txBox="1">
            <a:spLocks noChangeArrowheads="1"/>
          </p:cNvSpPr>
          <p:nvPr/>
        </p:nvSpPr>
        <p:spPr bwMode="auto">
          <a:xfrm>
            <a:off x="684213" y="2924175"/>
            <a:ext cx="3743325" cy="1569660"/>
          </a:xfrm>
          <a:prstGeom prst="rect">
            <a:avLst/>
          </a:prstGeom>
          <a:solidFill>
            <a:schemeClr val="tx2"/>
          </a:solidFill>
          <a:ln w="9525">
            <a:solidFill>
              <a:srgbClr val="000000"/>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sz="3200" b="1">
                <a:solidFill>
                  <a:schemeClr val="bg1"/>
                </a:solidFill>
                <a:latin typeface="Hobo Std" pitchFamily="50" charset="0"/>
              </a:rPr>
              <a:t>A place where lava erupts at the Earth’s surface</a:t>
            </a:r>
          </a:p>
        </p:txBody>
      </p:sp>
      <p:sp>
        <p:nvSpPr>
          <p:cNvPr id="25613" name="Text Box 13"/>
          <p:cNvSpPr txBox="1">
            <a:spLocks noChangeArrowheads="1"/>
          </p:cNvSpPr>
          <p:nvPr/>
        </p:nvSpPr>
        <p:spPr bwMode="auto">
          <a:xfrm>
            <a:off x="611188" y="1989138"/>
            <a:ext cx="9366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sz="4800" b="1">
                <a:solidFill>
                  <a:schemeClr val="bg1"/>
                </a:solidFill>
                <a:latin typeface="Hobo Std" pitchFamily="50" charset="0"/>
              </a:rPr>
              <a:t>10</a:t>
            </a:r>
          </a:p>
        </p:txBody>
      </p:sp>
    </p:spTree>
    <p:extLst>
      <p:ext uri="{BB962C8B-B14F-4D97-AF65-F5344CB8AC3E}">
        <p14:creationId xmlns:p14="http://schemas.microsoft.com/office/powerpoint/2010/main" val="5733375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xit" presetSubtype="0" fill="hold" grpId="0" nodeType="afterEffect">
                                  <p:stCondLst>
                                    <p:cond delay="0"/>
                                  </p:stCondLst>
                                  <p:childTnLst>
                                    <p:animEffect transition="out" filter="dissolve">
                                      <p:cBhvr>
                                        <p:cTn id="6" dur="500"/>
                                        <p:tgtEl>
                                          <p:spTgt spid="38914"/>
                                        </p:tgtEl>
                                      </p:cBhvr>
                                    </p:animEffect>
                                    <p:set>
                                      <p:cBhvr>
                                        <p:cTn id="7" dur="1" fill="hold">
                                          <p:stCondLst>
                                            <p:cond delay="499"/>
                                          </p:stCondLst>
                                        </p:cTn>
                                        <p:tgtEl>
                                          <p:spTgt spid="38914"/>
                                        </p:tgtEl>
                                        <p:attrNameLst>
                                          <p:attrName>style.visibility</p:attrName>
                                        </p:attrNameLst>
                                      </p:cBhvr>
                                      <p:to>
                                        <p:strVal val="hidden"/>
                                      </p:to>
                                    </p:set>
                                  </p:childTnLst>
                                </p:cTn>
                              </p:par>
                            </p:childTnLst>
                          </p:cTn>
                        </p:par>
                        <p:par>
                          <p:cTn id="8" fill="hold" nodeType="afterGroup">
                            <p:stCondLst>
                              <p:cond delay="500"/>
                            </p:stCondLst>
                            <p:childTnLst>
                              <p:par>
                                <p:cTn id="9" presetID="9" presetClass="exit" presetSubtype="0" fill="hold" grpId="0" nodeType="afterEffect">
                                  <p:stCondLst>
                                    <p:cond delay="0"/>
                                  </p:stCondLst>
                                  <p:childTnLst>
                                    <p:animEffect transition="out" filter="dissolve">
                                      <p:cBhvr>
                                        <p:cTn id="10" dur="500"/>
                                        <p:tgtEl>
                                          <p:spTgt spid="38915"/>
                                        </p:tgtEl>
                                      </p:cBhvr>
                                    </p:animEffect>
                                    <p:set>
                                      <p:cBhvr>
                                        <p:cTn id="11" dur="1" fill="hold">
                                          <p:stCondLst>
                                            <p:cond delay="499"/>
                                          </p:stCondLst>
                                        </p:cTn>
                                        <p:tgtEl>
                                          <p:spTgt spid="38915"/>
                                        </p:tgtEl>
                                        <p:attrNameLst>
                                          <p:attrName>style.visibility</p:attrName>
                                        </p:attrNameLst>
                                      </p:cBhvr>
                                      <p:to>
                                        <p:strVal val="hidden"/>
                                      </p:to>
                                    </p:set>
                                  </p:childTnLst>
                                </p:cTn>
                              </p:par>
                            </p:childTnLst>
                          </p:cTn>
                        </p:par>
                        <p:par>
                          <p:cTn id="12" fill="hold" nodeType="afterGroup">
                            <p:stCondLst>
                              <p:cond delay="1000"/>
                            </p:stCondLst>
                            <p:childTnLst>
                              <p:par>
                                <p:cTn id="13" presetID="9" presetClass="exit" presetSubtype="0" fill="hold" grpId="0" nodeType="afterEffect">
                                  <p:stCondLst>
                                    <p:cond delay="1000"/>
                                  </p:stCondLst>
                                  <p:childTnLst>
                                    <p:animEffect transition="out" filter="dissolve">
                                      <p:cBhvr>
                                        <p:cTn id="14" dur="500"/>
                                        <p:tgtEl>
                                          <p:spTgt spid="38916"/>
                                        </p:tgtEl>
                                      </p:cBhvr>
                                    </p:animEffect>
                                    <p:set>
                                      <p:cBhvr>
                                        <p:cTn id="15" dur="1" fill="hold">
                                          <p:stCondLst>
                                            <p:cond delay="499"/>
                                          </p:stCondLst>
                                        </p:cTn>
                                        <p:tgtEl>
                                          <p:spTgt spid="38916"/>
                                        </p:tgtEl>
                                        <p:attrNameLst>
                                          <p:attrName>style.visibility</p:attrName>
                                        </p:attrNameLst>
                                      </p:cBhvr>
                                      <p:to>
                                        <p:strVal val="hidden"/>
                                      </p:to>
                                    </p:set>
                                  </p:childTnLst>
                                </p:cTn>
                              </p:par>
                            </p:childTnLst>
                          </p:cTn>
                        </p:par>
                        <p:par>
                          <p:cTn id="16" fill="hold" nodeType="afterGroup">
                            <p:stCondLst>
                              <p:cond delay="2500"/>
                            </p:stCondLst>
                            <p:childTnLst>
                              <p:par>
                                <p:cTn id="17" presetID="9" presetClass="exit" presetSubtype="0" fill="hold" grpId="0" nodeType="afterEffect">
                                  <p:stCondLst>
                                    <p:cond delay="1000"/>
                                  </p:stCondLst>
                                  <p:childTnLst>
                                    <p:animEffect transition="out" filter="dissolve">
                                      <p:cBhvr>
                                        <p:cTn id="18" dur="500"/>
                                        <p:tgtEl>
                                          <p:spTgt spid="38917"/>
                                        </p:tgtEl>
                                      </p:cBhvr>
                                    </p:animEffect>
                                    <p:set>
                                      <p:cBhvr>
                                        <p:cTn id="19" dur="1" fill="hold">
                                          <p:stCondLst>
                                            <p:cond delay="499"/>
                                          </p:stCondLst>
                                        </p:cTn>
                                        <p:tgtEl>
                                          <p:spTgt spid="38917"/>
                                        </p:tgtEl>
                                        <p:attrNameLst>
                                          <p:attrName>style.visibility</p:attrName>
                                        </p:attrNameLst>
                                      </p:cBhvr>
                                      <p:to>
                                        <p:strVal val="hidden"/>
                                      </p:to>
                                    </p:set>
                                  </p:childTnLst>
                                </p:cTn>
                              </p:par>
                            </p:childTnLst>
                          </p:cTn>
                        </p:par>
                        <p:par>
                          <p:cTn id="20" fill="hold" nodeType="afterGroup">
                            <p:stCondLst>
                              <p:cond delay="4000"/>
                            </p:stCondLst>
                            <p:childTnLst>
                              <p:par>
                                <p:cTn id="21" presetID="9" presetClass="exit" presetSubtype="0" fill="hold" grpId="0" nodeType="afterEffect">
                                  <p:stCondLst>
                                    <p:cond delay="1000"/>
                                  </p:stCondLst>
                                  <p:childTnLst>
                                    <p:animEffect transition="out" filter="dissolve">
                                      <p:cBhvr>
                                        <p:cTn id="22" dur="500"/>
                                        <p:tgtEl>
                                          <p:spTgt spid="38918"/>
                                        </p:tgtEl>
                                      </p:cBhvr>
                                    </p:animEffect>
                                    <p:set>
                                      <p:cBhvr>
                                        <p:cTn id="23" dur="1" fill="hold">
                                          <p:stCondLst>
                                            <p:cond delay="499"/>
                                          </p:stCondLst>
                                        </p:cTn>
                                        <p:tgtEl>
                                          <p:spTgt spid="38918"/>
                                        </p:tgtEl>
                                        <p:attrNameLst>
                                          <p:attrName>style.visibility</p:attrName>
                                        </p:attrNameLst>
                                      </p:cBhvr>
                                      <p:to>
                                        <p:strVal val="hidden"/>
                                      </p:to>
                                    </p:set>
                                  </p:childTnLst>
                                </p:cTn>
                              </p:par>
                            </p:childTnLst>
                          </p:cTn>
                        </p:par>
                        <p:par>
                          <p:cTn id="24" fill="hold" nodeType="afterGroup">
                            <p:stCondLst>
                              <p:cond delay="5500"/>
                            </p:stCondLst>
                            <p:childTnLst>
                              <p:par>
                                <p:cTn id="25" presetID="9" presetClass="exit" presetSubtype="0" fill="hold" grpId="0" nodeType="afterEffect">
                                  <p:stCondLst>
                                    <p:cond delay="1000"/>
                                  </p:stCondLst>
                                  <p:childTnLst>
                                    <p:animEffect transition="out" filter="dissolve">
                                      <p:cBhvr>
                                        <p:cTn id="26" dur="500"/>
                                        <p:tgtEl>
                                          <p:spTgt spid="38919"/>
                                        </p:tgtEl>
                                      </p:cBhvr>
                                    </p:animEffect>
                                    <p:set>
                                      <p:cBhvr>
                                        <p:cTn id="27" dur="1" fill="hold">
                                          <p:stCondLst>
                                            <p:cond delay="499"/>
                                          </p:stCondLst>
                                        </p:cTn>
                                        <p:tgtEl>
                                          <p:spTgt spid="38919"/>
                                        </p:tgtEl>
                                        <p:attrNameLst>
                                          <p:attrName>style.visibility</p:attrName>
                                        </p:attrNameLst>
                                      </p:cBhvr>
                                      <p:to>
                                        <p:strVal val="hidden"/>
                                      </p:to>
                                    </p:set>
                                  </p:childTnLst>
                                </p:cTn>
                              </p:par>
                            </p:childTnLst>
                          </p:cTn>
                        </p:par>
                        <p:par>
                          <p:cTn id="28" fill="hold" nodeType="afterGroup">
                            <p:stCondLst>
                              <p:cond delay="7000"/>
                            </p:stCondLst>
                            <p:childTnLst>
                              <p:par>
                                <p:cTn id="29" presetID="9" presetClass="exit" presetSubtype="0" fill="hold" grpId="0" nodeType="afterEffect">
                                  <p:stCondLst>
                                    <p:cond delay="1000"/>
                                  </p:stCondLst>
                                  <p:childTnLst>
                                    <p:animEffect transition="out" filter="dissolve">
                                      <p:cBhvr>
                                        <p:cTn id="30" dur="500"/>
                                        <p:tgtEl>
                                          <p:spTgt spid="38920"/>
                                        </p:tgtEl>
                                      </p:cBhvr>
                                    </p:animEffect>
                                    <p:set>
                                      <p:cBhvr>
                                        <p:cTn id="31" dur="1" fill="hold">
                                          <p:stCondLst>
                                            <p:cond delay="499"/>
                                          </p:stCondLst>
                                        </p:cTn>
                                        <p:tgtEl>
                                          <p:spTgt spid="38920"/>
                                        </p:tgtEl>
                                        <p:attrNameLst>
                                          <p:attrName>style.visibility</p:attrName>
                                        </p:attrNameLst>
                                      </p:cBhvr>
                                      <p:to>
                                        <p:strVal val="hidden"/>
                                      </p:to>
                                    </p:set>
                                  </p:childTnLst>
                                </p:cTn>
                              </p:par>
                            </p:childTnLst>
                          </p:cTn>
                        </p:par>
                        <p:par>
                          <p:cTn id="32" fill="hold" nodeType="afterGroup">
                            <p:stCondLst>
                              <p:cond delay="8500"/>
                            </p:stCondLst>
                            <p:childTnLst>
                              <p:par>
                                <p:cTn id="33" presetID="9" presetClass="exit" presetSubtype="0" fill="hold" grpId="0" nodeType="afterEffect">
                                  <p:stCondLst>
                                    <p:cond delay="1000"/>
                                  </p:stCondLst>
                                  <p:childTnLst>
                                    <p:animEffect transition="out" filter="dissolve">
                                      <p:cBhvr>
                                        <p:cTn id="34" dur="500"/>
                                        <p:tgtEl>
                                          <p:spTgt spid="38921"/>
                                        </p:tgtEl>
                                      </p:cBhvr>
                                    </p:animEffect>
                                    <p:set>
                                      <p:cBhvr>
                                        <p:cTn id="35" dur="1" fill="hold">
                                          <p:stCondLst>
                                            <p:cond delay="499"/>
                                          </p:stCondLst>
                                        </p:cTn>
                                        <p:tgtEl>
                                          <p:spTgt spid="38921"/>
                                        </p:tgtEl>
                                        <p:attrNameLst>
                                          <p:attrName>style.visibility</p:attrName>
                                        </p:attrNameLst>
                                      </p:cBhvr>
                                      <p:to>
                                        <p:strVal val="hidden"/>
                                      </p:to>
                                    </p:set>
                                  </p:childTnLst>
                                </p:cTn>
                              </p:par>
                            </p:childTnLst>
                          </p:cTn>
                        </p:par>
                        <p:par>
                          <p:cTn id="36" fill="hold" nodeType="afterGroup">
                            <p:stCondLst>
                              <p:cond delay="10000"/>
                            </p:stCondLst>
                            <p:childTnLst>
                              <p:par>
                                <p:cTn id="37" presetID="9" presetClass="exit" presetSubtype="0" fill="hold" grpId="0" nodeType="afterEffect">
                                  <p:stCondLst>
                                    <p:cond delay="1000"/>
                                  </p:stCondLst>
                                  <p:childTnLst>
                                    <p:animEffect transition="out" filter="dissolve">
                                      <p:cBhvr>
                                        <p:cTn id="38" dur="500"/>
                                        <p:tgtEl>
                                          <p:spTgt spid="38922"/>
                                        </p:tgtEl>
                                      </p:cBhvr>
                                    </p:animEffect>
                                    <p:set>
                                      <p:cBhvr>
                                        <p:cTn id="39" dur="1" fill="hold">
                                          <p:stCondLst>
                                            <p:cond delay="499"/>
                                          </p:stCondLst>
                                        </p:cTn>
                                        <p:tgtEl>
                                          <p:spTgt spid="38922"/>
                                        </p:tgtEl>
                                        <p:attrNameLst>
                                          <p:attrName>style.visibility</p:attrName>
                                        </p:attrNameLst>
                                      </p:cBhvr>
                                      <p:to>
                                        <p:strVal val="hidden"/>
                                      </p:to>
                                    </p:set>
                                  </p:childTnLst>
                                </p:cTn>
                              </p:par>
                            </p:childTnLst>
                          </p:cTn>
                        </p:par>
                        <p:par>
                          <p:cTn id="40" fill="hold" nodeType="afterGroup">
                            <p:stCondLst>
                              <p:cond delay="11500"/>
                            </p:stCondLst>
                            <p:childTnLst>
                              <p:par>
                                <p:cTn id="41" presetID="9" presetClass="exit" presetSubtype="0" fill="hold" grpId="0" nodeType="afterEffect">
                                  <p:stCondLst>
                                    <p:cond delay="1000"/>
                                  </p:stCondLst>
                                  <p:childTnLst>
                                    <p:animEffect transition="out" filter="dissolve">
                                      <p:cBhvr>
                                        <p:cTn id="42" dur="500"/>
                                        <p:tgtEl>
                                          <p:spTgt spid="38923"/>
                                        </p:tgtEl>
                                      </p:cBhvr>
                                    </p:animEffect>
                                    <p:set>
                                      <p:cBhvr>
                                        <p:cTn id="43" dur="1" fill="hold">
                                          <p:stCondLst>
                                            <p:cond delay="499"/>
                                          </p:stCondLst>
                                        </p:cTn>
                                        <p:tgtEl>
                                          <p:spTgt spid="389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animBg="1"/>
      <p:bldP spid="38915" grpId="0" animBg="1"/>
      <p:bldP spid="38916" grpId="0" animBg="1"/>
      <p:bldP spid="38917" grpId="0" animBg="1"/>
      <p:bldP spid="38918" grpId="0" animBg="1"/>
      <p:bldP spid="38919" grpId="0" animBg="1"/>
      <p:bldP spid="38920" grpId="0" animBg="1"/>
      <p:bldP spid="38921" grpId="0" animBg="1"/>
      <p:bldP spid="38922" grpId="0" animBg="1"/>
      <p:bldP spid="3892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defRPr/>
            </a:pPr>
            <a:r>
              <a:rPr lang="en-GB" b="1" dirty="0" smtClean="0">
                <a:latin typeface="Hobo Std" pitchFamily="50" charset="0"/>
              </a:rPr>
              <a:t>Answers </a:t>
            </a:r>
          </a:p>
        </p:txBody>
      </p:sp>
      <p:sp>
        <p:nvSpPr>
          <p:cNvPr id="28678" name="Rectangle 6"/>
          <p:cNvSpPr>
            <a:spLocks noGrp="1" noChangeArrowheads="1"/>
          </p:cNvSpPr>
          <p:nvPr>
            <p:ph idx="1"/>
          </p:nvPr>
        </p:nvSpPr>
        <p:spPr/>
        <p:txBody>
          <a:bodyPr/>
          <a:lstStyle/>
          <a:p>
            <a:pPr marL="609600" indent="-609600" eaLnBrk="1" hangingPunct="1">
              <a:lnSpc>
                <a:spcPct val="80000"/>
              </a:lnSpc>
              <a:buFontTx/>
              <a:buAutoNum type="arabicPeriod"/>
            </a:pPr>
            <a:r>
              <a:rPr lang="en-GB" sz="2800" b="1" smtClean="0">
                <a:latin typeface="Hobo Std" pitchFamily="50" charset="0"/>
              </a:rPr>
              <a:t>Volcanic gas</a:t>
            </a:r>
          </a:p>
          <a:p>
            <a:pPr marL="609600" indent="-609600" eaLnBrk="1" hangingPunct="1">
              <a:lnSpc>
                <a:spcPct val="80000"/>
              </a:lnSpc>
              <a:buFontTx/>
              <a:buAutoNum type="arabicPeriod"/>
            </a:pPr>
            <a:r>
              <a:rPr lang="en-GB" sz="2800" b="1" smtClean="0">
                <a:latin typeface="Hobo Std" pitchFamily="50" charset="0"/>
              </a:rPr>
              <a:t>Main vent</a:t>
            </a:r>
          </a:p>
          <a:p>
            <a:pPr marL="609600" indent="-609600" eaLnBrk="1" hangingPunct="1">
              <a:lnSpc>
                <a:spcPct val="80000"/>
              </a:lnSpc>
              <a:buFontTx/>
              <a:buAutoNum type="arabicPeriod"/>
            </a:pPr>
            <a:r>
              <a:rPr lang="en-GB" sz="2800" b="1" smtClean="0">
                <a:latin typeface="Hobo Std" pitchFamily="50" charset="0"/>
              </a:rPr>
              <a:t>Lava </a:t>
            </a:r>
          </a:p>
          <a:p>
            <a:pPr marL="609600" indent="-609600" eaLnBrk="1" hangingPunct="1">
              <a:lnSpc>
                <a:spcPct val="80000"/>
              </a:lnSpc>
              <a:buFontTx/>
              <a:buAutoNum type="arabicPeriod"/>
            </a:pPr>
            <a:r>
              <a:rPr lang="en-GB" sz="2800" b="1" smtClean="0">
                <a:latin typeface="Hobo Std" pitchFamily="50" charset="0"/>
              </a:rPr>
              <a:t>Crater </a:t>
            </a:r>
          </a:p>
          <a:p>
            <a:pPr marL="609600" indent="-609600" eaLnBrk="1" hangingPunct="1">
              <a:lnSpc>
                <a:spcPct val="80000"/>
              </a:lnSpc>
              <a:buFontTx/>
              <a:buAutoNum type="arabicPeriod"/>
            </a:pPr>
            <a:r>
              <a:rPr lang="en-GB" sz="2800" b="1" smtClean="0">
                <a:latin typeface="Hobo Std" pitchFamily="50" charset="0"/>
              </a:rPr>
              <a:t>Cone</a:t>
            </a:r>
          </a:p>
          <a:p>
            <a:pPr marL="609600" indent="-609600" eaLnBrk="1" hangingPunct="1">
              <a:lnSpc>
                <a:spcPct val="80000"/>
              </a:lnSpc>
              <a:buFontTx/>
              <a:buAutoNum type="arabicPeriod"/>
            </a:pPr>
            <a:r>
              <a:rPr lang="en-GB" sz="2800" b="1" smtClean="0">
                <a:latin typeface="Hobo Std" pitchFamily="50" charset="0"/>
              </a:rPr>
              <a:t>Ash</a:t>
            </a:r>
          </a:p>
          <a:p>
            <a:pPr marL="609600" indent="-609600" eaLnBrk="1" hangingPunct="1">
              <a:lnSpc>
                <a:spcPct val="80000"/>
              </a:lnSpc>
              <a:buFontTx/>
              <a:buAutoNum type="arabicPeriod"/>
            </a:pPr>
            <a:r>
              <a:rPr lang="en-GB" sz="2800" b="1" smtClean="0">
                <a:latin typeface="Hobo Std" pitchFamily="50" charset="0"/>
              </a:rPr>
              <a:t>Magma </a:t>
            </a:r>
          </a:p>
          <a:p>
            <a:pPr marL="609600" indent="-609600" eaLnBrk="1" hangingPunct="1">
              <a:lnSpc>
                <a:spcPct val="80000"/>
              </a:lnSpc>
              <a:buFontTx/>
              <a:buAutoNum type="arabicPeriod"/>
            </a:pPr>
            <a:r>
              <a:rPr lang="en-GB" sz="2800" b="1" smtClean="0">
                <a:latin typeface="Hobo Std" pitchFamily="50" charset="0"/>
              </a:rPr>
              <a:t>Magma chamber</a:t>
            </a:r>
          </a:p>
          <a:p>
            <a:pPr marL="609600" indent="-609600" eaLnBrk="1" hangingPunct="1">
              <a:lnSpc>
                <a:spcPct val="80000"/>
              </a:lnSpc>
              <a:buFontTx/>
              <a:buAutoNum type="arabicPeriod"/>
            </a:pPr>
            <a:r>
              <a:rPr lang="en-GB" sz="2800" b="1" smtClean="0">
                <a:latin typeface="Hobo Std" pitchFamily="50" charset="0"/>
              </a:rPr>
              <a:t>Eruption</a:t>
            </a:r>
          </a:p>
          <a:p>
            <a:pPr marL="609600" indent="-609600" eaLnBrk="1" hangingPunct="1">
              <a:lnSpc>
                <a:spcPct val="80000"/>
              </a:lnSpc>
              <a:buFontTx/>
              <a:buAutoNum type="arabicPeriod"/>
            </a:pPr>
            <a:r>
              <a:rPr lang="en-GB" sz="2800" b="1" smtClean="0">
                <a:latin typeface="Hobo Std" pitchFamily="50" charset="0"/>
              </a:rPr>
              <a:t>Volcano </a:t>
            </a:r>
          </a:p>
        </p:txBody>
      </p:sp>
    </p:spTree>
    <p:extLst>
      <p:ext uri="{BB962C8B-B14F-4D97-AF65-F5344CB8AC3E}">
        <p14:creationId xmlns:p14="http://schemas.microsoft.com/office/powerpoint/2010/main" val="40442503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67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678">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678">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678">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678">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8678">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8678">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8678">
                                            <p:txEl>
                                              <p:pRg st="8" end="8"/>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867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8"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1187450" y="260350"/>
            <a:ext cx="7848600" cy="5184775"/>
          </a:xfrm>
          <a:prstGeom prst="cloudCallout">
            <a:avLst>
              <a:gd name="adj1" fmla="val -62116"/>
              <a:gd name="adj2" fmla="val 7249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800" b="1" dirty="0">
                <a:solidFill>
                  <a:schemeClr val="tx1">
                    <a:lumMod val="95000"/>
                    <a:lumOff val="5000"/>
                  </a:schemeClr>
                </a:solidFill>
                <a:latin typeface="Hobo Std" pitchFamily="50" charset="0"/>
              </a:rPr>
              <a:t>How do we know that the continents have moved over time?</a:t>
            </a:r>
          </a:p>
        </p:txBody>
      </p:sp>
    </p:spTree>
    <p:extLst>
      <p:ext uri="{BB962C8B-B14F-4D97-AF65-F5344CB8AC3E}">
        <p14:creationId xmlns:p14="http://schemas.microsoft.com/office/powerpoint/2010/main" val="37437337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1116013" y="260350"/>
            <a:ext cx="7848600" cy="5184775"/>
          </a:xfrm>
          <a:prstGeom prst="cloudCallout">
            <a:avLst>
              <a:gd name="adj1" fmla="val -62116"/>
              <a:gd name="adj2" fmla="val 7249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800" b="1" dirty="0">
                <a:solidFill>
                  <a:schemeClr val="tx1">
                    <a:lumMod val="95000"/>
                    <a:lumOff val="5000"/>
                  </a:schemeClr>
                </a:solidFill>
                <a:latin typeface="Hobo Std" pitchFamily="50" charset="0"/>
              </a:rPr>
              <a:t>Why are plate boundaries known as danger zones?</a:t>
            </a:r>
          </a:p>
        </p:txBody>
      </p:sp>
    </p:spTree>
    <p:extLst>
      <p:ext uri="{BB962C8B-B14F-4D97-AF65-F5344CB8AC3E}">
        <p14:creationId xmlns:p14="http://schemas.microsoft.com/office/powerpoint/2010/main" val="17511291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395288" y="404813"/>
            <a:ext cx="8569325" cy="5040312"/>
          </a:xfrm>
          <a:prstGeom prst="cloudCallout">
            <a:avLst>
              <a:gd name="adj1" fmla="val -49458"/>
              <a:gd name="adj2" fmla="val 68756"/>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400" b="1" dirty="0">
                <a:solidFill>
                  <a:schemeClr val="tx1">
                    <a:lumMod val="95000"/>
                    <a:lumOff val="5000"/>
                  </a:schemeClr>
                </a:solidFill>
                <a:latin typeface="Hobo Std" pitchFamily="50" charset="0"/>
              </a:rPr>
              <a:t>If constructive boundaries create more crust why isn’t the Earth getting bigger?</a:t>
            </a:r>
          </a:p>
        </p:txBody>
      </p:sp>
    </p:spTree>
    <p:extLst>
      <p:ext uri="{BB962C8B-B14F-4D97-AF65-F5344CB8AC3E}">
        <p14:creationId xmlns:p14="http://schemas.microsoft.com/office/powerpoint/2010/main" val="35758576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0" y="115888"/>
            <a:ext cx="9144000" cy="5616575"/>
          </a:xfrm>
          <a:prstGeom prst="cloudCallout">
            <a:avLst>
              <a:gd name="adj1" fmla="val -45822"/>
              <a:gd name="adj2" fmla="val 6470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400" b="1" dirty="0">
                <a:solidFill>
                  <a:schemeClr val="tx1">
                    <a:lumMod val="95000"/>
                    <a:lumOff val="5000"/>
                  </a:schemeClr>
                </a:solidFill>
                <a:latin typeface="Hobo Std" pitchFamily="50" charset="0"/>
              </a:rPr>
              <a:t>When all the continents were joined together it was called Pangaea: what happened to it?</a:t>
            </a:r>
          </a:p>
          <a:p>
            <a:pPr algn="ctr">
              <a:defRPr/>
            </a:pPr>
            <a:r>
              <a:rPr lang="en-GB" sz="4800" b="1" dirty="0">
                <a:solidFill>
                  <a:schemeClr val="tx1">
                    <a:lumMod val="95000"/>
                    <a:lumOff val="5000"/>
                  </a:schemeClr>
                </a:solidFill>
                <a:latin typeface="Hobo Std" pitchFamily="50" charset="0"/>
              </a:rPr>
              <a:t>How? Why?</a:t>
            </a:r>
          </a:p>
        </p:txBody>
      </p:sp>
    </p:spTree>
    <p:extLst>
      <p:ext uri="{BB962C8B-B14F-4D97-AF65-F5344CB8AC3E}">
        <p14:creationId xmlns:p14="http://schemas.microsoft.com/office/powerpoint/2010/main" val="1303783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68313" y="404813"/>
            <a:ext cx="8229600" cy="1143000"/>
          </a:xfrm>
        </p:spPr>
        <p:txBody>
          <a:bodyPr>
            <a:normAutofit fontScale="90000"/>
          </a:bodyPr>
          <a:lstStyle/>
          <a:p>
            <a:pPr eaLnBrk="1" hangingPunct="1">
              <a:defRPr/>
            </a:pPr>
            <a:r>
              <a:rPr lang="en-GB" sz="4000" b="1" dirty="0" smtClean="0">
                <a:latin typeface="Hobo Std" pitchFamily="50" charset="0"/>
              </a:rPr>
              <a:t>Some new key words</a:t>
            </a:r>
            <a:br>
              <a:rPr lang="en-GB" sz="4000" b="1" dirty="0" smtClean="0">
                <a:latin typeface="Hobo Std" pitchFamily="50" charset="0"/>
              </a:rPr>
            </a:br>
            <a:r>
              <a:rPr lang="en-GB" sz="4000" b="1" u="sng" dirty="0" smtClean="0">
                <a:latin typeface="Hobo Std" pitchFamily="50" charset="0"/>
              </a:rPr>
              <a:t>volcanoes</a:t>
            </a:r>
            <a:r>
              <a:rPr lang="en-GB" sz="4000" b="1" dirty="0" smtClean="0">
                <a:latin typeface="Hobo Std" pitchFamily="50" charset="0"/>
              </a:rPr>
              <a:t/>
            </a:r>
            <a:br>
              <a:rPr lang="en-GB" sz="4000" b="1" dirty="0" smtClean="0">
                <a:latin typeface="Hobo Std" pitchFamily="50" charset="0"/>
              </a:rPr>
            </a:br>
            <a:endParaRPr lang="en-GB" sz="4000" b="1" dirty="0" smtClean="0">
              <a:latin typeface="Hobo Std" pitchFamily="50" charset="0"/>
            </a:endParaRPr>
          </a:p>
        </p:txBody>
      </p:sp>
      <p:sp>
        <p:nvSpPr>
          <p:cNvPr id="9219" name="Rectangle 3"/>
          <p:cNvSpPr>
            <a:spLocks noGrp="1" noChangeArrowheads="1"/>
          </p:cNvSpPr>
          <p:nvPr>
            <p:ph sz="half" idx="1"/>
          </p:nvPr>
        </p:nvSpPr>
        <p:spPr/>
        <p:txBody>
          <a:bodyPr/>
          <a:lstStyle/>
          <a:p>
            <a:pPr eaLnBrk="1" hangingPunct="1">
              <a:buFontTx/>
              <a:buChar char="-"/>
            </a:pPr>
            <a:r>
              <a:rPr lang="en-GB" b="1" smtClean="0">
                <a:latin typeface="Hobo Std" pitchFamily="50" charset="0"/>
              </a:rPr>
              <a:t>Volcano</a:t>
            </a:r>
          </a:p>
          <a:p>
            <a:pPr eaLnBrk="1" hangingPunct="1">
              <a:buFontTx/>
              <a:buChar char="-"/>
            </a:pPr>
            <a:r>
              <a:rPr lang="en-GB" b="1" smtClean="0">
                <a:latin typeface="Hobo Std" pitchFamily="50" charset="0"/>
              </a:rPr>
              <a:t>Vent</a:t>
            </a:r>
          </a:p>
          <a:p>
            <a:pPr eaLnBrk="1" hangingPunct="1">
              <a:buFontTx/>
              <a:buChar char="-"/>
            </a:pPr>
            <a:r>
              <a:rPr lang="en-GB" b="1" smtClean="0">
                <a:latin typeface="Hobo Std" pitchFamily="50" charset="0"/>
              </a:rPr>
              <a:t>Secondary cone</a:t>
            </a:r>
          </a:p>
          <a:p>
            <a:pPr eaLnBrk="1" hangingPunct="1">
              <a:buFontTx/>
              <a:buChar char="-"/>
            </a:pPr>
            <a:r>
              <a:rPr lang="en-GB" b="1" smtClean="0">
                <a:latin typeface="Hobo Std" pitchFamily="50" charset="0"/>
              </a:rPr>
              <a:t>Lava</a:t>
            </a:r>
          </a:p>
          <a:p>
            <a:pPr eaLnBrk="1" hangingPunct="1">
              <a:buFontTx/>
              <a:buChar char="-"/>
            </a:pPr>
            <a:r>
              <a:rPr lang="en-GB" b="1" smtClean="0">
                <a:latin typeface="Hobo Std" pitchFamily="50" charset="0"/>
              </a:rPr>
              <a:t>Dormant </a:t>
            </a:r>
          </a:p>
          <a:p>
            <a:pPr eaLnBrk="1" hangingPunct="1">
              <a:buFontTx/>
              <a:buChar char="-"/>
            </a:pPr>
            <a:r>
              <a:rPr lang="en-GB" b="1" smtClean="0">
                <a:latin typeface="Hobo Std" pitchFamily="50" charset="0"/>
              </a:rPr>
              <a:t>Eruption</a:t>
            </a:r>
          </a:p>
          <a:p>
            <a:pPr eaLnBrk="1" hangingPunct="1">
              <a:buFontTx/>
              <a:buChar char="-"/>
            </a:pPr>
            <a:r>
              <a:rPr lang="en-GB" b="1" smtClean="0">
                <a:latin typeface="Hobo Std" pitchFamily="50" charset="0"/>
              </a:rPr>
              <a:t>Volcanic dust </a:t>
            </a:r>
          </a:p>
        </p:txBody>
      </p:sp>
      <p:sp>
        <p:nvSpPr>
          <p:cNvPr id="9220" name="Rectangle 4"/>
          <p:cNvSpPr>
            <a:spLocks noGrp="1" noChangeArrowheads="1"/>
          </p:cNvSpPr>
          <p:nvPr>
            <p:ph sz="half" idx="2"/>
          </p:nvPr>
        </p:nvSpPr>
        <p:spPr/>
        <p:txBody>
          <a:bodyPr/>
          <a:lstStyle/>
          <a:p>
            <a:pPr eaLnBrk="1" hangingPunct="1">
              <a:buFontTx/>
              <a:buChar char="-"/>
            </a:pPr>
            <a:r>
              <a:rPr lang="en-GB" b="1" smtClean="0">
                <a:latin typeface="Hobo Std" pitchFamily="50" charset="0"/>
              </a:rPr>
              <a:t>Volcanic ash</a:t>
            </a:r>
          </a:p>
          <a:p>
            <a:pPr eaLnBrk="1" hangingPunct="1">
              <a:buFontTx/>
              <a:buChar char="-"/>
            </a:pPr>
            <a:r>
              <a:rPr lang="en-GB" b="1" smtClean="0">
                <a:latin typeface="Hobo Std" pitchFamily="50" charset="0"/>
              </a:rPr>
              <a:t>Magma chamber</a:t>
            </a:r>
          </a:p>
          <a:p>
            <a:pPr eaLnBrk="1" hangingPunct="1">
              <a:buFontTx/>
              <a:buChar char="-"/>
            </a:pPr>
            <a:r>
              <a:rPr lang="en-GB" b="1" smtClean="0">
                <a:latin typeface="Hobo Std" pitchFamily="50" charset="0"/>
              </a:rPr>
              <a:t>Volcanic gas</a:t>
            </a:r>
          </a:p>
          <a:p>
            <a:pPr eaLnBrk="1" hangingPunct="1">
              <a:buFontTx/>
              <a:buChar char="-"/>
            </a:pPr>
            <a:r>
              <a:rPr lang="en-GB" b="1" smtClean="0">
                <a:latin typeface="Hobo Std" pitchFamily="50" charset="0"/>
              </a:rPr>
              <a:t>Cone</a:t>
            </a:r>
          </a:p>
          <a:p>
            <a:pPr eaLnBrk="1" hangingPunct="1">
              <a:buFontTx/>
              <a:buChar char="-"/>
            </a:pPr>
            <a:r>
              <a:rPr lang="en-GB" b="1" smtClean="0">
                <a:latin typeface="Hobo Std" pitchFamily="50" charset="0"/>
              </a:rPr>
              <a:t>Crater</a:t>
            </a:r>
          </a:p>
          <a:p>
            <a:pPr eaLnBrk="1" hangingPunct="1">
              <a:buFontTx/>
              <a:buChar char="-"/>
            </a:pPr>
            <a:r>
              <a:rPr lang="en-GB" b="1" smtClean="0">
                <a:latin typeface="Hobo Std" pitchFamily="50" charset="0"/>
              </a:rPr>
              <a:t>Active </a:t>
            </a:r>
          </a:p>
          <a:p>
            <a:pPr eaLnBrk="1" hangingPunct="1">
              <a:buFontTx/>
              <a:buChar char="-"/>
            </a:pPr>
            <a:r>
              <a:rPr lang="en-GB" b="1" smtClean="0">
                <a:latin typeface="Hobo Std" pitchFamily="50" charset="0"/>
              </a:rPr>
              <a:t>Extinct </a:t>
            </a:r>
          </a:p>
        </p:txBody>
      </p:sp>
    </p:spTree>
    <p:extLst>
      <p:ext uri="{BB962C8B-B14F-4D97-AF65-F5344CB8AC3E}">
        <p14:creationId xmlns:p14="http://schemas.microsoft.com/office/powerpoint/2010/main" val="11304073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1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21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21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219">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219">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219">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220">
                                            <p:txEl>
                                              <p:pRg st="0" end="0"/>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220">
                                            <p:txEl>
                                              <p:pRg st="1" end="1"/>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220">
                                            <p:txEl>
                                              <p:pRg st="2" end="2"/>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9220">
                                            <p:txEl>
                                              <p:pRg st="3" end="3"/>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9220">
                                            <p:txEl>
                                              <p:pRg st="4" end="4"/>
                                            </p:txEl>
                                          </p:spTgt>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9220">
                                            <p:txEl>
                                              <p:pRg st="5" end="5"/>
                                            </p:txEl>
                                          </p:spTgt>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922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P spid="9220"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68313" y="404813"/>
            <a:ext cx="8229600" cy="1143000"/>
          </a:xfrm>
        </p:spPr>
        <p:txBody>
          <a:bodyPr/>
          <a:lstStyle/>
          <a:p>
            <a:pPr eaLnBrk="1" hangingPunct="1">
              <a:defRPr/>
            </a:pPr>
            <a:r>
              <a:rPr lang="en-GB" b="1" u="sng" smtClean="0">
                <a:latin typeface="Hobo Std" pitchFamily="50" charset="0"/>
              </a:rPr>
              <a:t>What is a volcano?</a:t>
            </a:r>
          </a:p>
        </p:txBody>
      </p:sp>
      <p:sp>
        <p:nvSpPr>
          <p:cNvPr id="11267" name="Rectangle 3"/>
          <p:cNvSpPr>
            <a:spLocks noGrp="1" noChangeArrowheads="1"/>
          </p:cNvSpPr>
          <p:nvPr>
            <p:ph idx="1"/>
          </p:nvPr>
        </p:nvSpPr>
        <p:spPr>
          <a:xfrm>
            <a:off x="468313" y="1773238"/>
            <a:ext cx="8229600" cy="3168650"/>
          </a:xfrm>
        </p:spPr>
        <p:txBody>
          <a:bodyPr>
            <a:normAutofit/>
          </a:bodyPr>
          <a:lstStyle/>
          <a:p>
            <a:pPr eaLnBrk="1" hangingPunct="1"/>
            <a:r>
              <a:rPr lang="en-GB" b="1" smtClean="0">
                <a:latin typeface="Hobo Std" pitchFamily="50" charset="0"/>
              </a:rPr>
              <a:t>A volcano is an opening in the Earths crust known as a </a:t>
            </a:r>
            <a:r>
              <a:rPr lang="en-GB" b="1" u="sng" smtClean="0">
                <a:latin typeface="Hobo Std" pitchFamily="50" charset="0"/>
              </a:rPr>
              <a:t>vent</a:t>
            </a:r>
            <a:r>
              <a:rPr lang="en-GB" b="1" smtClean="0">
                <a:latin typeface="Hobo Std" pitchFamily="50" charset="0"/>
              </a:rPr>
              <a:t>. Magma from inside the earth is forced out and erupts as lava, ash, gas, and dust. When these materials are forced through the vent is causes an </a:t>
            </a:r>
            <a:r>
              <a:rPr lang="en-GB" b="1" u="sng" smtClean="0">
                <a:latin typeface="Hobo Std" pitchFamily="50" charset="0"/>
              </a:rPr>
              <a:t>eruption.</a:t>
            </a:r>
          </a:p>
        </p:txBody>
      </p:sp>
    </p:spTree>
    <p:extLst>
      <p:ext uri="{BB962C8B-B14F-4D97-AF65-F5344CB8AC3E}">
        <p14:creationId xmlns:p14="http://schemas.microsoft.com/office/powerpoint/2010/main" val="34534146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Grp="1" noChangeArrowheads="1"/>
          </p:cNvSpPr>
          <p:nvPr>
            <p:ph type="title"/>
          </p:nvPr>
        </p:nvSpPr>
        <p:spPr/>
        <p:txBody>
          <a:bodyPr/>
          <a:lstStyle/>
          <a:p>
            <a:pPr eaLnBrk="1" hangingPunct="1">
              <a:defRPr/>
            </a:pPr>
            <a:r>
              <a:rPr lang="en-GB" b="1" smtClean="0">
                <a:latin typeface="Hobo Std" pitchFamily="50" charset="0"/>
              </a:rPr>
              <a:t>How do volcanoes form?</a:t>
            </a:r>
          </a:p>
        </p:txBody>
      </p:sp>
      <p:graphicFrame>
        <p:nvGraphicFramePr>
          <p:cNvPr id="7171" name="Object 2"/>
          <p:cNvGraphicFramePr>
            <a:graphicFrameLocks noChangeAspect="1"/>
          </p:cNvGraphicFramePr>
          <p:nvPr>
            <p:ph idx="1"/>
            <p:extLst>
              <p:ext uri="{D42A27DB-BD31-4B8C-83A1-F6EECF244321}">
                <p14:modId xmlns:p14="http://schemas.microsoft.com/office/powerpoint/2010/main" val="4177108516"/>
              </p:ext>
            </p:extLst>
          </p:nvPr>
        </p:nvGraphicFramePr>
        <p:xfrm>
          <a:off x="1568450" y="1600200"/>
          <a:ext cx="6007100" cy="4495800"/>
        </p:xfrm>
        <a:graphic>
          <a:graphicData uri="http://schemas.openxmlformats.org/presentationml/2006/ole">
            <mc:AlternateContent xmlns:mc="http://schemas.openxmlformats.org/markup-compatibility/2006">
              <mc:Choice xmlns:v="urn:schemas-microsoft-com:vml" Requires="v">
                <p:oleObj spid="_x0000_s1026" name="Bitmap Image" r:id="rId3" imgW="6668431" imgH="4990476" progId="Paint.Picture">
                  <p:embed/>
                </p:oleObj>
              </mc:Choice>
              <mc:Fallback>
                <p:oleObj name="Bitmap Image" r:id="rId3" imgW="6668431" imgH="4990476"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8450" y="1600200"/>
                        <a:ext cx="60071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6640847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4"/>
          <p:cNvSpPr>
            <a:spLocks noGrp="1" noChangeArrowheads="1"/>
          </p:cNvSpPr>
          <p:nvPr>
            <p:ph type="title"/>
          </p:nvPr>
        </p:nvSpPr>
        <p:spPr/>
        <p:txBody>
          <a:bodyPr/>
          <a:lstStyle/>
          <a:p>
            <a:pPr eaLnBrk="1" hangingPunct="1">
              <a:defRPr/>
            </a:pPr>
            <a:r>
              <a:rPr lang="en-GB" b="1" smtClean="0">
                <a:latin typeface="Hobo Std" pitchFamily="50" charset="0"/>
              </a:rPr>
              <a:t>Volcano erupts</a:t>
            </a:r>
          </a:p>
        </p:txBody>
      </p:sp>
      <p:graphicFrame>
        <p:nvGraphicFramePr>
          <p:cNvPr id="8195" name="Object 2"/>
          <p:cNvGraphicFramePr>
            <a:graphicFrameLocks noChangeAspect="1"/>
          </p:cNvGraphicFramePr>
          <p:nvPr>
            <p:ph idx="1"/>
            <p:extLst>
              <p:ext uri="{D42A27DB-BD31-4B8C-83A1-F6EECF244321}">
                <p14:modId xmlns:p14="http://schemas.microsoft.com/office/powerpoint/2010/main" val="3586508041"/>
              </p:ext>
            </p:extLst>
          </p:nvPr>
        </p:nvGraphicFramePr>
        <p:xfrm>
          <a:off x="1574800" y="1600200"/>
          <a:ext cx="5994400" cy="4494213"/>
        </p:xfrm>
        <a:graphic>
          <a:graphicData uri="http://schemas.openxmlformats.org/presentationml/2006/ole">
            <mc:AlternateContent xmlns:mc="http://schemas.openxmlformats.org/markup-compatibility/2006">
              <mc:Choice xmlns:v="urn:schemas-microsoft-com:vml" Requires="v">
                <p:oleObj spid="_x0000_s2050" name="Bitmap Image" r:id="rId3" imgW="6657143" imgH="4990476" progId="Paint.Picture">
                  <p:embed/>
                </p:oleObj>
              </mc:Choice>
              <mc:Fallback>
                <p:oleObj name="Bitmap Image" r:id="rId3" imgW="6657143" imgH="4990476"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4800" y="1600200"/>
                        <a:ext cx="5994400" cy="4494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3391854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4"/>
          <p:cNvSpPr>
            <a:spLocks noGrp="1" noChangeArrowheads="1"/>
          </p:cNvSpPr>
          <p:nvPr>
            <p:ph type="title"/>
          </p:nvPr>
        </p:nvSpPr>
        <p:spPr/>
        <p:txBody>
          <a:bodyPr/>
          <a:lstStyle/>
          <a:p>
            <a:pPr eaLnBrk="1" hangingPunct="1">
              <a:defRPr/>
            </a:pPr>
            <a:r>
              <a:rPr lang="en-GB" b="1" smtClean="0">
                <a:latin typeface="Hobo Std" pitchFamily="50" charset="0"/>
              </a:rPr>
              <a:t>Volcano builds up </a:t>
            </a:r>
          </a:p>
        </p:txBody>
      </p:sp>
      <p:graphicFrame>
        <p:nvGraphicFramePr>
          <p:cNvPr id="9219" name="Object 2"/>
          <p:cNvGraphicFramePr>
            <a:graphicFrameLocks noChangeAspect="1"/>
          </p:cNvGraphicFramePr>
          <p:nvPr>
            <p:ph idx="1"/>
            <p:extLst>
              <p:ext uri="{D42A27DB-BD31-4B8C-83A1-F6EECF244321}">
                <p14:modId xmlns:p14="http://schemas.microsoft.com/office/powerpoint/2010/main" val="609140617"/>
              </p:ext>
            </p:extLst>
          </p:nvPr>
        </p:nvGraphicFramePr>
        <p:xfrm>
          <a:off x="1574800" y="1600200"/>
          <a:ext cx="5994400" cy="4494213"/>
        </p:xfrm>
        <a:graphic>
          <a:graphicData uri="http://schemas.openxmlformats.org/presentationml/2006/ole">
            <mc:AlternateContent xmlns:mc="http://schemas.openxmlformats.org/markup-compatibility/2006">
              <mc:Choice xmlns:v="urn:schemas-microsoft-com:vml" Requires="v">
                <p:oleObj spid="_x0000_s3074" name="Bitmap Image" r:id="rId3" imgW="6657143" imgH="4990476" progId="Paint.Picture">
                  <p:embed/>
                </p:oleObj>
              </mc:Choice>
              <mc:Fallback>
                <p:oleObj name="Bitmap Image" r:id="rId3" imgW="6657143" imgH="4990476"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4800" y="1600200"/>
                        <a:ext cx="5994400" cy="4494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8793192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4"/>
          <p:cNvSpPr>
            <a:spLocks noGrp="1" noChangeArrowheads="1"/>
          </p:cNvSpPr>
          <p:nvPr>
            <p:ph type="title"/>
          </p:nvPr>
        </p:nvSpPr>
        <p:spPr/>
        <p:txBody>
          <a:bodyPr/>
          <a:lstStyle/>
          <a:p>
            <a:pPr eaLnBrk="1" hangingPunct="1">
              <a:defRPr/>
            </a:pPr>
            <a:r>
              <a:rPr lang="en-GB" b="1" smtClean="0">
                <a:latin typeface="Hobo Std" pitchFamily="50" charset="0"/>
              </a:rPr>
              <a:t>Volcano formed</a:t>
            </a:r>
          </a:p>
        </p:txBody>
      </p:sp>
      <p:graphicFrame>
        <p:nvGraphicFramePr>
          <p:cNvPr id="10243" name="Object 2"/>
          <p:cNvGraphicFramePr>
            <a:graphicFrameLocks noChangeAspect="1"/>
          </p:cNvGraphicFramePr>
          <p:nvPr>
            <p:ph idx="1"/>
            <p:extLst>
              <p:ext uri="{D42A27DB-BD31-4B8C-83A1-F6EECF244321}">
                <p14:modId xmlns:p14="http://schemas.microsoft.com/office/powerpoint/2010/main" val="340748006"/>
              </p:ext>
            </p:extLst>
          </p:nvPr>
        </p:nvGraphicFramePr>
        <p:xfrm>
          <a:off x="1574800" y="1600200"/>
          <a:ext cx="5994400" cy="4494213"/>
        </p:xfrm>
        <a:graphic>
          <a:graphicData uri="http://schemas.openxmlformats.org/presentationml/2006/ole">
            <mc:AlternateContent xmlns:mc="http://schemas.openxmlformats.org/markup-compatibility/2006">
              <mc:Choice xmlns:v="urn:schemas-microsoft-com:vml" Requires="v">
                <p:oleObj spid="_x0000_s4098" name="Bitmap Image" r:id="rId3" imgW="6657143" imgH="4990476" progId="Paint.Picture">
                  <p:embed/>
                </p:oleObj>
              </mc:Choice>
              <mc:Fallback>
                <p:oleObj name="Bitmap Image" r:id="rId3" imgW="6657143" imgH="4990476"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4800" y="1600200"/>
                        <a:ext cx="5994400" cy="449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881176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ctrTitle" sz="quarter"/>
          </p:nvPr>
        </p:nvSpPr>
        <p:spPr/>
        <p:txBody>
          <a:bodyPr/>
          <a:lstStyle/>
          <a:p>
            <a:pPr eaLnBrk="1" hangingPunct="1">
              <a:defRPr/>
            </a:pPr>
            <a:endParaRPr lang="en-US" b="1" smtClean="0">
              <a:latin typeface="Hobo Std" pitchFamily="50" charset="0"/>
            </a:endParaRPr>
          </a:p>
        </p:txBody>
      </p:sp>
      <p:sp>
        <p:nvSpPr>
          <p:cNvPr id="33795" name="Rectangle 3"/>
          <p:cNvSpPr>
            <a:spLocks noGrp="1" noChangeArrowheads="1"/>
          </p:cNvSpPr>
          <p:nvPr>
            <p:ph type="subTitle" sz="quarter" idx="1"/>
          </p:nvPr>
        </p:nvSpPr>
        <p:spPr/>
        <p:txBody>
          <a:bodyPr/>
          <a:lstStyle/>
          <a:p>
            <a:pPr eaLnBrk="1" hangingPunct="1">
              <a:defRPr/>
            </a:pPr>
            <a:endParaRPr lang="en-US" b="1" smtClean="0">
              <a:latin typeface="Hobo Std" pitchFamily="50" charset="0"/>
            </a:endParaRPr>
          </a:p>
        </p:txBody>
      </p:sp>
      <p:graphicFrame>
        <p:nvGraphicFramePr>
          <p:cNvPr id="12292" name="Object 4"/>
          <p:cNvGraphicFramePr>
            <a:graphicFrameLocks noChangeAspect="1"/>
          </p:cNvGraphicFramePr>
          <p:nvPr>
            <p:extLst>
              <p:ext uri="{D42A27DB-BD31-4B8C-83A1-F6EECF244321}">
                <p14:modId xmlns:p14="http://schemas.microsoft.com/office/powerpoint/2010/main" val="807321994"/>
              </p:ext>
            </p:extLst>
          </p:nvPr>
        </p:nvGraphicFramePr>
        <p:xfrm>
          <a:off x="0" y="123825"/>
          <a:ext cx="9144000" cy="6734175"/>
        </p:xfrm>
        <a:graphic>
          <a:graphicData uri="http://schemas.openxmlformats.org/presentationml/2006/ole">
            <mc:AlternateContent xmlns:mc="http://schemas.openxmlformats.org/markup-compatibility/2006">
              <mc:Choice xmlns:v="urn:schemas-microsoft-com:vml" Requires="v">
                <p:oleObj spid="_x0000_s5122" name="Bitmap Image" r:id="rId4" imgW="5315692" imgH="3914286" progId="Paint.Picture">
                  <p:embed/>
                </p:oleObj>
              </mc:Choice>
              <mc:Fallback>
                <p:oleObj name="Bitmap Image" r:id="rId4" imgW="5315692" imgH="3914286"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23825"/>
                        <a:ext cx="9144000" cy="673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 name="Group 19"/>
          <p:cNvGrpSpPr>
            <a:grpSpLocks/>
          </p:cNvGrpSpPr>
          <p:nvPr/>
        </p:nvGrpSpPr>
        <p:grpSpPr bwMode="auto">
          <a:xfrm>
            <a:off x="1331913" y="5516563"/>
            <a:ext cx="2808287" cy="865187"/>
            <a:chOff x="839" y="3475"/>
            <a:chExt cx="1769" cy="545"/>
          </a:xfrm>
        </p:grpSpPr>
        <p:sp>
          <p:nvSpPr>
            <p:cNvPr id="12341" name="Text Box 5"/>
            <p:cNvSpPr txBox="1">
              <a:spLocks noChangeArrowheads="1"/>
            </p:cNvSpPr>
            <p:nvPr/>
          </p:nvSpPr>
          <p:spPr bwMode="auto">
            <a:xfrm>
              <a:off x="839" y="3475"/>
              <a:ext cx="1224" cy="407"/>
            </a:xfrm>
            <a:prstGeom prst="rect">
              <a:avLst/>
            </a:prstGeom>
            <a:solidFill>
              <a:schemeClr val="tx2"/>
            </a:solidFill>
            <a:ln w="38100">
              <a:solidFill>
                <a:srgbClr val="000000"/>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b="1" dirty="0">
                  <a:solidFill>
                    <a:schemeClr val="bg1"/>
                  </a:solidFill>
                  <a:latin typeface="Hobo Std" pitchFamily="50" charset="0"/>
                </a:rPr>
                <a:t>Magma chamber </a:t>
              </a:r>
            </a:p>
          </p:txBody>
        </p:sp>
        <p:sp>
          <p:nvSpPr>
            <p:cNvPr id="12342" name="Line 6"/>
            <p:cNvSpPr>
              <a:spLocks noChangeShapeType="1"/>
            </p:cNvSpPr>
            <p:nvPr/>
          </p:nvSpPr>
          <p:spPr bwMode="auto">
            <a:xfrm>
              <a:off x="2064" y="3702"/>
              <a:ext cx="544" cy="318"/>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b="1">
                <a:latin typeface="Hobo Std" pitchFamily="50" charset="0"/>
              </a:endParaRPr>
            </a:p>
          </p:txBody>
        </p:sp>
      </p:grpSp>
      <p:sp>
        <p:nvSpPr>
          <p:cNvPr id="33801" name="Oval 9"/>
          <p:cNvSpPr>
            <a:spLocks noChangeArrowheads="1"/>
          </p:cNvSpPr>
          <p:nvPr/>
        </p:nvSpPr>
        <p:spPr bwMode="auto">
          <a:xfrm>
            <a:off x="4500563" y="6092825"/>
            <a:ext cx="215900" cy="144463"/>
          </a:xfrm>
          <a:prstGeom prst="ellipse">
            <a:avLst/>
          </a:prstGeom>
          <a:solidFill>
            <a:srgbClr val="FF0000"/>
          </a:solidFill>
          <a:ln w="9525">
            <a:solidFill>
              <a:srgbClr val="FF0000"/>
            </a:solidFill>
            <a:round/>
            <a:headEnd/>
            <a:tailEnd/>
          </a:ln>
        </p:spPr>
        <p:txBody>
          <a:bodyPr wrap="none" anchor="ctr"/>
          <a:lstStyle/>
          <a:p>
            <a:endParaRPr lang="en-US" b="1">
              <a:latin typeface="Hobo Std" pitchFamily="50" charset="0"/>
            </a:endParaRPr>
          </a:p>
        </p:txBody>
      </p:sp>
      <p:sp>
        <p:nvSpPr>
          <p:cNvPr id="33802" name="Oval 10"/>
          <p:cNvSpPr>
            <a:spLocks noChangeArrowheads="1"/>
          </p:cNvSpPr>
          <p:nvPr/>
        </p:nvSpPr>
        <p:spPr bwMode="auto">
          <a:xfrm>
            <a:off x="4356100" y="5516563"/>
            <a:ext cx="215900" cy="144462"/>
          </a:xfrm>
          <a:prstGeom prst="ellipse">
            <a:avLst/>
          </a:prstGeom>
          <a:solidFill>
            <a:srgbClr val="FF0000"/>
          </a:solidFill>
          <a:ln w="9525">
            <a:solidFill>
              <a:srgbClr val="FF0000"/>
            </a:solidFill>
            <a:round/>
            <a:headEnd/>
            <a:tailEnd/>
          </a:ln>
        </p:spPr>
        <p:txBody>
          <a:bodyPr wrap="none" anchor="ctr"/>
          <a:lstStyle/>
          <a:p>
            <a:endParaRPr lang="en-US" b="1">
              <a:latin typeface="Hobo Std" pitchFamily="50" charset="0"/>
            </a:endParaRPr>
          </a:p>
        </p:txBody>
      </p:sp>
      <p:sp>
        <p:nvSpPr>
          <p:cNvPr id="33804" name="Oval 12"/>
          <p:cNvSpPr>
            <a:spLocks noChangeArrowheads="1"/>
          </p:cNvSpPr>
          <p:nvPr/>
        </p:nvSpPr>
        <p:spPr bwMode="auto">
          <a:xfrm>
            <a:off x="4140200" y="5876925"/>
            <a:ext cx="215900" cy="144463"/>
          </a:xfrm>
          <a:prstGeom prst="ellipse">
            <a:avLst/>
          </a:prstGeom>
          <a:solidFill>
            <a:srgbClr val="FF0000"/>
          </a:solidFill>
          <a:ln w="9525">
            <a:solidFill>
              <a:srgbClr val="FF0000"/>
            </a:solidFill>
            <a:round/>
            <a:headEnd/>
            <a:tailEnd/>
          </a:ln>
        </p:spPr>
        <p:txBody>
          <a:bodyPr wrap="none" anchor="ctr"/>
          <a:lstStyle/>
          <a:p>
            <a:endParaRPr lang="en-US" b="1">
              <a:latin typeface="Hobo Std" pitchFamily="50" charset="0"/>
            </a:endParaRPr>
          </a:p>
        </p:txBody>
      </p:sp>
      <p:grpSp>
        <p:nvGrpSpPr>
          <p:cNvPr id="3" name="Group 18"/>
          <p:cNvGrpSpPr>
            <a:grpSpLocks/>
          </p:cNvGrpSpPr>
          <p:nvPr/>
        </p:nvGrpSpPr>
        <p:grpSpPr bwMode="auto">
          <a:xfrm>
            <a:off x="3492500" y="6453188"/>
            <a:ext cx="1727200" cy="215900"/>
            <a:chOff x="2200" y="4065"/>
            <a:chExt cx="1088" cy="136"/>
          </a:xfrm>
        </p:grpSpPr>
        <p:sp>
          <p:nvSpPr>
            <p:cNvPr id="12338" name="Oval 11"/>
            <p:cNvSpPr>
              <a:spLocks noChangeArrowheads="1"/>
            </p:cNvSpPr>
            <p:nvPr/>
          </p:nvSpPr>
          <p:spPr bwMode="auto">
            <a:xfrm>
              <a:off x="3152" y="4110"/>
              <a:ext cx="136" cy="91"/>
            </a:xfrm>
            <a:prstGeom prst="ellipse">
              <a:avLst/>
            </a:prstGeom>
            <a:solidFill>
              <a:srgbClr val="FF0000"/>
            </a:solidFill>
            <a:ln w="9525">
              <a:solidFill>
                <a:srgbClr val="FF0000"/>
              </a:solidFill>
              <a:round/>
              <a:headEnd/>
              <a:tailEnd/>
            </a:ln>
          </p:spPr>
          <p:txBody>
            <a:bodyPr wrap="none" anchor="ctr"/>
            <a:lstStyle/>
            <a:p>
              <a:endParaRPr lang="en-US" b="1">
                <a:latin typeface="Hobo Std" pitchFamily="50" charset="0"/>
              </a:endParaRPr>
            </a:p>
          </p:txBody>
        </p:sp>
        <p:sp>
          <p:nvSpPr>
            <p:cNvPr id="12339" name="Oval 16"/>
            <p:cNvSpPr>
              <a:spLocks noChangeArrowheads="1"/>
            </p:cNvSpPr>
            <p:nvPr/>
          </p:nvSpPr>
          <p:spPr bwMode="auto">
            <a:xfrm>
              <a:off x="2699" y="4065"/>
              <a:ext cx="136" cy="91"/>
            </a:xfrm>
            <a:prstGeom prst="ellipse">
              <a:avLst/>
            </a:prstGeom>
            <a:solidFill>
              <a:srgbClr val="FF0000"/>
            </a:solidFill>
            <a:ln w="9525">
              <a:solidFill>
                <a:srgbClr val="FF0000"/>
              </a:solidFill>
              <a:round/>
              <a:headEnd/>
              <a:tailEnd/>
            </a:ln>
          </p:spPr>
          <p:txBody>
            <a:bodyPr wrap="none" anchor="ctr"/>
            <a:lstStyle/>
            <a:p>
              <a:endParaRPr lang="en-US" b="1">
                <a:latin typeface="Hobo Std" pitchFamily="50" charset="0"/>
              </a:endParaRPr>
            </a:p>
          </p:txBody>
        </p:sp>
        <p:sp>
          <p:nvSpPr>
            <p:cNvPr id="12340" name="Oval 17"/>
            <p:cNvSpPr>
              <a:spLocks noChangeArrowheads="1"/>
            </p:cNvSpPr>
            <p:nvPr/>
          </p:nvSpPr>
          <p:spPr bwMode="auto">
            <a:xfrm>
              <a:off x="2200" y="4065"/>
              <a:ext cx="136" cy="91"/>
            </a:xfrm>
            <a:prstGeom prst="ellipse">
              <a:avLst/>
            </a:prstGeom>
            <a:solidFill>
              <a:srgbClr val="FF0000"/>
            </a:solidFill>
            <a:ln w="9525">
              <a:solidFill>
                <a:srgbClr val="FF0000"/>
              </a:solidFill>
              <a:round/>
              <a:headEnd/>
              <a:tailEnd/>
            </a:ln>
          </p:spPr>
          <p:txBody>
            <a:bodyPr wrap="none" anchor="ctr"/>
            <a:lstStyle/>
            <a:p>
              <a:endParaRPr lang="en-US" b="1">
                <a:latin typeface="Hobo Std" pitchFamily="50" charset="0"/>
              </a:endParaRPr>
            </a:p>
          </p:txBody>
        </p:sp>
      </p:grpSp>
      <p:sp>
        <p:nvSpPr>
          <p:cNvPr id="33814" name="AutoShape 22"/>
          <p:cNvSpPr>
            <a:spLocks noChangeArrowheads="1"/>
          </p:cNvSpPr>
          <p:nvPr/>
        </p:nvSpPr>
        <p:spPr bwMode="auto">
          <a:xfrm>
            <a:off x="4211638" y="1844675"/>
            <a:ext cx="647700" cy="5184775"/>
          </a:xfrm>
          <a:prstGeom prst="upArrow">
            <a:avLst>
              <a:gd name="adj1" fmla="val 50000"/>
              <a:gd name="adj2" fmla="val 200123"/>
            </a:avLst>
          </a:prstGeom>
          <a:solidFill>
            <a:srgbClr val="FF0000"/>
          </a:solidFill>
          <a:ln w="9525">
            <a:solidFill>
              <a:srgbClr val="FF0000"/>
            </a:solidFill>
            <a:miter lim="800000"/>
            <a:headEnd/>
            <a:tailEnd/>
          </a:ln>
        </p:spPr>
        <p:txBody>
          <a:bodyPr wrap="none" anchor="ctr"/>
          <a:lstStyle/>
          <a:p>
            <a:endParaRPr lang="en-US" b="1">
              <a:latin typeface="Hobo Std" pitchFamily="50" charset="0"/>
            </a:endParaRPr>
          </a:p>
        </p:txBody>
      </p:sp>
      <p:grpSp>
        <p:nvGrpSpPr>
          <p:cNvPr id="4" name="Group 56"/>
          <p:cNvGrpSpPr>
            <a:grpSpLocks/>
          </p:cNvGrpSpPr>
          <p:nvPr/>
        </p:nvGrpSpPr>
        <p:grpSpPr bwMode="auto">
          <a:xfrm>
            <a:off x="4572000" y="3644900"/>
            <a:ext cx="2016125" cy="720725"/>
            <a:chOff x="2880" y="2296"/>
            <a:chExt cx="1270" cy="454"/>
          </a:xfrm>
        </p:grpSpPr>
        <p:sp>
          <p:nvSpPr>
            <p:cNvPr id="12336" name="Text Box 20"/>
            <p:cNvSpPr txBox="1">
              <a:spLocks noChangeArrowheads="1"/>
            </p:cNvSpPr>
            <p:nvPr/>
          </p:nvSpPr>
          <p:spPr bwMode="auto">
            <a:xfrm>
              <a:off x="3334" y="2296"/>
              <a:ext cx="816" cy="233"/>
            </a:xfrm>
            <a:prstGeom prst="rect">
              <a:avLst/>
            </a:prstGeom>
            <a:solidFill>
              <a:schemeClr val="tx1"/>
            </a:solidFill>
            <a:ln w="38100">
              <a:solidFill>
                <a:srgbClr val="000000"/>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b="1" dirty="0">
                  <a:solidFill>
                    <a:schemeClr val="bg1"/>
                  </a:solidFill>
                  <a:latin typeface="Hobo Std" pitchFamily="50" charset="0"/>
                </a:rPr>
                <a:t>Main vent</a:t>
              </a:r>
            </a:p>
          </p:txBody>
        </p:sp>
        <p:sp>
          <p:nvSpPr>
            <p:cNvPr id="12337" name="Line 21"/>
            <p:cNvSpPr>
              <a:spLocks noChangeShapeType="1"/>
            </p:cNvSpPr>
            <p:nvPr/>
          </p:nvSpPr>
          <p:spPr bwMode="auto">
            <a:xfrm flipH="1">
              <a:off x="2880" y="2568"/>
              <a:ext cx="454" cy="182"/>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b="1">
                <a:latin typeface="Hobo Std" pitchFamily="50" charset="0"/>
              </a:endParaRPr>
            </a:p>
          </p:txBody>
        </p:sp>
      </p:grpSp>
      <p:grpSp>
        <p:nvGrpSpPr>
          <p:cNvPr id="5" name="Group 50"/>
          <p:cNvGrpSpPr>
            <a:grpSpLocks/>
          </p:cNvGrpSpPr>
          <p:nvPr/>
        </p:nvGrpSpPr>
        <p:grpSpPr bwMode="auto">
          <a:xfrm>
            <a:off x="4787900" y="908050"/>
            <a:ext cx="2736850" cy="936625"/>
            <a:chOff x="3016" y="572"/>
            <a:chExt cx="1724" cy="590"/>
          </a:xfrm>
        </p:grpSpPr>
        <p:sp>
          <p:nvSpPr>
            <p:cNvPr id="12334" name="Line 23"/>
            <p:cNvSpPr>
              <a:spLocks noChangeShapeType="1"/>
            </p:cNvSpPr>
            <p:nvPr/>
          </p:nvSpPr>
          <p:spPr bwMode="auto">
            <a:xfrm flipH="1">
              <a:off x="3016" y="799"/>
              <a:ext cx="998" cy="363"/>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b="1">
                <a:latin typeface="Hobo Std" pitchFamily="50" charset="0"/>
              </a:endParaRPr>
            </a:p>
          </p:txBody>
        </p:sp>
        <p:sp>
          <p:nvSpPr>
            <p:cNvPr id="12335" name="Text Box 24"/>
            <p:cNvSpPr txBox="1">
              <a:spLocks noChangeArrowheads="1"/>
            </p:cNvSpPr>
            <p:nvPr/>
          </p:nvSpPr>
          <p:spPr bwMode="auto">
            <a:xfrm>
              <a:off x="4014" y="572"/>
              <a:ext cx="726" cy="233"/>
            </a:xfrm>
            <a:prstGeom prst="rect">
              <a:avLst/>
            </a:prstGeom>
            <a:solidFill>
              <a:schemeClr val="tx1"/>
            </a:solidFill>
            <a:ln w="38100">
              <a:solidFill>
                <a:srgbClr val="000000"/>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b="1" dirty="0">
                  <a:solidFill>
                    <a:schemeClr val="bg1"/>
                  </a:solidFill>
                  <a:latin typeface="Hobo Std" pitchFamily="50" charset="0"/>
                </a:rPr>
                <a:t>crater</a:t>
              </a:r>
            </a:p>
          </p:txBody>
        </p:sp>
      </p:grpSp>
      <p:sp>
        <p:nvSpPr>
          <p:cNvPr id="33817" name="Text Box 25"/>
          <p:cNvSpPr txBox="1">
            <a:spLocks noChangeArrowheads="1"/>
          </p:cNvSpPr>
          <p:nvPr/>
        </p:nvSpPr>
        <p:spPr bwMode="auto">
          <a:xfrm>
            <a:off x="3635375" y="333375"/>
            <a:ext cx="1728788" cy="646331"/>
          </a:xfrm>
          <a:prstGeom prst="rect">
            <a:avLst/>
          </a:prstGeom>
          <a:solidFill>
            <a:schemeClr val="tx1"/>
          </a:solidFill>
          <a:ln w="38100">
            <a:solidFill>
              <a:srgbClr val="000000"/>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b="1" dirty="0">
                <a:solidFill>
                  <a:schemeClr val="bg1"/>
                </a:solidFill>
                <a:latin typeface="Hobo Std" pitchFamily="50" charset="0"/>
              </a:rPr>
              <a:t>Gas, ash, dust</a:t>
            </a:r>
          </a:p>
        </p:txBody>
      </p:sp>
      <p:grpSp>
        <p:nvGrpSpPr>
          <p:cNvPr id="6" name="Group 57"/>
          <p:cNvGrpSpPr>
            <a:grpSpLocks/>
          </p:cNvGrpSpPr>
          <p:nvPr/>
        </p:nvGrpSpPr>
        <p:grpSpPr bwMode="auto">
          <a:xfrm>
            <a:off x="6300788" y="1989138"/>
            <a:ext cx="1584325" cy="576262"/>
            <a:chOff x="3969" y="1253"/>
            <a:chExt cx="998" cy="363"/>
          </a:xfrm>
        </p:grpSpPr>
        <p:sp>
          <p:nvSpPr>
            <p:cNvPr id="12332" name="Text Box 27"/>
            <p:cNvSpPr txBox="1">
              <a:spLocks noChangeArrowheads="1"/>
            </p:cNvSpPr>
            <p:nvPr/>
          </p:nvSpPr>
          <p:spPr bwMode="auto">
            <a:xfrm>
              <a:off x="4468" y="1253"/>
              <a:ext cx="499" cy="233"/>
            </a:xfrm>
            <a:prstGeom prst="rect">
              <a:avLst/>
            </a:prstGeom>
            <a:solidFill>
              <a:schemeClr val="tx1"/>
            </a:solidFill>
            <a:ln w="38100">
              <a:solidFill>
                <a:srgbClr val="000000"/>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b="1" dirty="0">
                  <a:solidFill>
                    <a:schemeClr val="bg1"/>
                  </a:solidFill>
                  <a:latin typeface="Hobo Std" pitchFamily="50" charset="0"/>
                </a:rPr>
                <a:t>Lava</a:t>
              </a:r>
            </a:p>
          </p:txBody>
        </p:sp>
        <p:sp>
          <p:nvSpPr>
            <p:cNvPr id="12333" name="Line 29"/>
            <p:cNvSpPr>
              <a:spLocks noChangeShapeType="1"/>
            </p:cNvSpPr>
            <p:nvPr/>
          </p:nvSpPr>
          <p:spPr bwMode="auto">
            <a:xfrm flipH="1">
              <a:off x="3969" y="1480"/>
              <a:ext cx="499" cy="136"/>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b="1">
                <a:latin typeface="Hobo Std" pitchFamily="50" charset="0"/>
              </a:endParaRPr>
            </a:p>
          </p:txBody>
        </p:sp>
      </p:grpSp>
      <p:grpSp>
        <p:nvGrpSpPr>
          <p:cNvPr id="7" name="Group 55"/>
          <p:cNvGrpSpPr>
            <a:grpSpLocks/>
          </p:cNvGrpSpPr>
          <p:nvPr/>
        </p:nvGrpSpPr>
        <p:grpSpPr bwMode="auto">
          <a:xfrm>
            <a:off x="827088" y="1773238"/>
            <a:ext cx="2305050" cy="647700"/>
            <a:chOff x="521" y="1117"/>
            <a:chExt cx="1452" cy="408"/>
          </a:xfrm>
        </p:grpSpPr>
        <p:sp>
          <p:nvSpPr>
            <p:cNvPr id="12330" name="Text Box 26"/>
            <p:cNvSpPr txBox="1">
              <a:spLocks noChangeArrowheads="1"/>
            </p:cNvSpPr>
            <p:nvPr/>
          </p:nvSpPr>
          <p:spPr bwMode="auto">
            <a:xfrm>
              <a:off x="521" y="1117"/>
              <a:ext cx="1270" cy="233"/>
            </a:xfrm>
            <a:prstGeom prst="rect">
              <a:avLst/>
            </a:prstGeom>
            <a:solidFill>
              <a:schemeClr val="tx1"/>
            </a:solidFill>
            <a:ln w="38100">
              <a:solidFill>
                <a:srgbClr val="000000"/>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b="1" dirty="0">
                  <a:solidFill>
                    <a:schemeClr val="bg1"/>
                  </a:solidFill>
                  <a:latin typeface="Hobo Std" pitchFamily="50" charset="0"/>
                </a:rPr>
                <a:t>Secondary cone</a:t>
              </a:r>
            </a:p>
          </p:txBody>
        </p:sp>
        <p:sp>
          <p:nvSpPr>
            <p:cNvPr id="12331" name="Line 30"/>
            <p:cNvSpPr>
              <a:spLocks noChangeShapeType="1"/>
            </p:cNvSpPr>
            <p:nvPr/>
          </p:nvSpPr>
          <p:spPr bwMode="auto">
            <a:xfrm>
              <a:off x="1791" y="1344"/>
              <a:ext cx="182" cy="181"/>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b="1">
                <a:latin typeface="Hobo Std" pitchFamily="50" charset="0"/>
              </a:endParaRPr>
            </a:p>
          </p:txBody>
        </p:sp>
      </p:grpSp>
      <p:grpSp>
        <p:nvGrpSpPr>
          <p:cNvPr id="8" name="Group 53"/>
          <p:cNvGrpSpPr>
            <a:grpSpLocks/>
          </p:cNvGrpSpPr>
          <p:nvPr/>
        </p:nvGrpSpPr>
        <p:grpSpPr bwMode="auto">
          <a:xfrm>
            <a:off x="0" y="2636838"/>
            <a:ext cx="2268538" cy="1223962"/>
            <a:chOff x="0" y="1661"/>
            <a:chExt cx="1429" cy="771"/>
          </a:xfrm>
        </p:grpSpPr>
        <p:sp>
          <p:nvSpPr>
            <p:cNvPr id="12327" name="Text Box 28"/>
            <p:cNvSpPr txBox="1">
              <a:spLocks noChangeArrowheads="1"/>
            </p:cNvSpPr>
            <p:nvPr/>
          </p:nvSpPr>
          <p:spPr bwMode="auto">
            <a:xfrm>
              <a:off x="0" y="1661"/>
              <a:ext cx="1043" cy="407"/>
            </a:xfrm>
            <a:prstGeom prst="rect">
              <a:avLst/>
            </a:prstGeom>
            <a:solidFill>
              <a:schemeClr val="tx1"/>
            </a:solidFill>
            <a:ln w="38100">
              <a:solidFill>
                <a:srgbClr val="000000"/>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b="1" dirty="0">
                  <a:solidFill>
                    <a:schemeClr val="bg1"/>
                  </a:solidFill>
                  <a:latin typeface="Hobo Std" pitchFamily="50" charset="0"/>
                </a:rPr>
                <a:t>Layers of ash and lava</a:t>
              </a:r>
            </a:p>
          </p:txBody>
        </p:sp>
        <p:sp>
          <p:nvSpPr>
            <p:cNvPr id="12328" name="Line 31"/>
            <p:cNvSpPr>
              <a:spLocks noChangeShapeType="1"/>
            </p:cNvSpPr>
            <p:nvPr/>
          </p:nvSpPr>
          <p:spPr bwMode="auto">
            <a:xfrm>
              <a:off x="1020" y="2069"/>
              <a:ext cx="91" cy="363"/>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b="1">
                <a:latin typeface="Hobo Std" pitchFamily="50" charset="0"/>
              </a:endParaRPr>
            </a:p>
          </p:txBody>
        </p:sp>
        <p:sp>
          <p:nvSpPr>
            <p:cNvPr id="12329" name="Line 32"/>
            <p:cNvSpPr>
              <a:spLocks noChangeShapeType="1"/>
            </p:cNvSpPr>
            <p:nvPr/>
          </p:nvSpPr>
          <p:spPr bwMode="auto">
            <a:xfrm>
              <a:off x="1020" y="2069"/>
              <a:ext cx="409" cy="363"/>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b="1">
                <a:latin typeface="Hobo Std" pitchFamily="50" charset="0"/>
              </a:endParaRPr>
            </a:p>
          </p:txBody>
        </p:sp>
      </p:grpSp>
      <p:sp>
        <p:nvSpPr>
          <p:cNvPr id="12305" name="Oval 41"/>
          <p:cNvSpPr>
            <a:spLocks noChangeArrowheads="1"/>
          </p:cNvSpPr>
          <p:nvPr/>
        </p:nvSpPr>
        <p:spPr bwMode="auto">
          <a:xfrm>
            <a:off x="2987675" y="620713"/>
            <a:ext cx="71438" cy="71437"/>
          </a:xfrm>
          <a:prstGeom prst="ellipse">
            <a:avLst/>
          </a:prstGeom>
          <a:solidFill>
            <a:srgbClr val="000000"/>
          </a:solidFill>
          <a:ln w="9525">
            <a:solidFill>
              <a:srgbClr val="000000"/>
            </a:solidFill>
            <a:round/>
            <a:headEnd/>
            <a:tailEnd/>
          </a:ln>
        </p:spPr>
        <p:txBody>
          <a:bodyPr wrap="none" anchor="ctr"/>
          <a:lstStyle/>
          <a:p>
            <a:endParaRPr lang="en-US" b="1">
              <a:latin typeface="Hobo Std" pitchFamily="50" charset="0"/>
            </a:endParaRPr>
          </a:p>
        </p:txBody>
      </p:sp>
      <p:sp>
        <p:nvSpPr>
          <p:cNvPr id="12306" name="Oval 46"/>
          <p:cNvSpPr>
            <a:spLocks noChangeArrowheads="1"/>
          </p:cNvSpPr>
          <p:nvPr/>
        </p:nvSpPr>
        <p:spPr bwMode="auto">
          <a:xfrm>
            <a:off x="2916238" y="981075"/>
            <a:ext cx="71437" cy="71438"/>
          </a:xfrm>
          <a:prstGeom prst="ellipse">
            <a:avLst/>
          </a:prstGeom>
          <a:solidFill>
            <a:srgbClr val="000000"/>
          </a:solidFill>
          <a:ln w="9525">
            <a:solidFill>
              <a:srgbClr val="000000"/>
            </a:solidFill>
            <a:round/>
            <a:headEnd/>
            <a:tailEnd/>
          </a:ln>
        </p:spPr>
        <p:txBody>
          <a:bodyPr wrap="none" anchor="ctr"/>
          <a:lstStyle/>
          <a:p>
            <a:endParaRPr lang="en-US" b="1">
              <a:latin typeface="Hobo Std" pitchFamily="50" charset="0"/>
            </a:endParaRPr>
          </a:p>
        </p:txBody>
      </p:sp>
      <p:grpSp>
        <p:nvGrpSpPr>
          <p:cNvPr id="9" name="Group 52"/>
          <p:cNvGrpSpPr>
            <a:grpSpLocks/>
          </p:cNvGrpSpPr>
          <p:nvPr/>
        </p:nvGrpSpPr>
        <p:grpSpPr bwMode="auto">
          <a:xfrm>
            <a:off x="2555875" y="549275"/>
            <a:ext cx="3455988" cy="936625"/>
            <a:chOff x="1610" y="346"/>
            <a:chExt cx="2177" cy="590"/>
          </a:xfrm>
        </p:grpSpPr>
        <p:sp>
          <p:nvSpPr>
            <p:cNvPr id="12314" name="Oval 33"/>
            <p:cNvSpPr>
              <a:spLocks noChangeArrowheads="1"/>
            </p:cNvSpPr>
            <p:nvPr/>
          </p:nvSpPr>
          <p:spPr bwMode="auto">
            <a:xfrm>
              <a:off x="1610" y="391"/>
              <a:ext cx="136" cy="91"/>
            </a:xfrm>
            <a:prstGeom prst="ellipse">
              <a:avLst/>
            </a:prstGeom>
            <a:solidFill>
              <a:schemeClr val="bg2"/>
            </a:solidFill>
            <a:ln w="9525">
              <a:solidFill>
                <a:srgbClr val="777777"/>
              </a:solidFill>
              <a:round/>
              <a:headEnd/>
              <a:tailEnd/>
            </a:ln>
          </p:spPr>
          <p:txBody>
            <a:bodyPr wrap="none" anchor="ctr"/>
            <a:lstStyle/>
            <a:p>
              <a:endParaRPr lang="en-US" b="1">
                <a:latin typeface="Hobo Std" pitchFamily="50" charset="0"/>
              </a:endParaRPr>
            </a:p>
          </p:txBody>
        </p:sp>
        <p:sp>
          <p:nvSpPr>
            <p:cNvPr id="12315" name="Oval 34"/>
            <p:cNvSpPr>
              <a:spLocks noChangeArrowheads="1"/>
            </p:cNvSpPr>
            <p:nvPr/>
          </p:nvSpPr>
          <p:spPr bwMode="auto">
            <a:xfrm>
              <a:off x="2472" y="572"/>
              <a:ext cx="136" cy="91"/>
            </a:xfrm>
            <a:prstGeom prst="ellipse">
              <a:avLst/>
            </a:prstGeom>
            <a:solidFill>
              <a:schemeClr val="bg2"/>
            </a:solidFill>
            <a:ln w="9525">
              <a:solidFill>
                <a:srgbClr val="777777"/>
              </a:solidFill>
              <a:round/>
              <a:headEnd/>
              <a:tailEnd/>
            </a:ln>
          </p:spPr>
          <p:txBody>
            <a:bodyPr wrap="none" anchor="ctr"/>
            <a:lstStyle/>
            <a:p>
              <a:endParaRPr lang="en-US" b="1">
                <a:latin typeface="Hobo Std" pitchFamily="50" charset="0"/>
              </a:endParaRPr>
            </a:p>
          </p:txBody>
        </p:sp>
        <p:sp>
          <p:nvSpPr>
            <p:cNvPr id="12316" name="Oval 35"/>
            <p:cNvSpPr>
              <a:spLocks noChangeArrowheads="1"/>
            </p:cNvSpPr>
            <p:nvPr/>
          </p:nvSpPr>
          <p:spPr bwMode="auto">
            <a:xfrm>
              <a:off x="2835" y="845"/>
              <a:ext cx="136" cy="91"/>
            </a:xfrm>
            <a:prstGeom prst="ellipse">
              <a:avLst/>
            </a:prstGeom>
            <a:solidFill>
              <a:schemeClr val="bg2"/>
            </a:solidFill>
            <a:ln w="9525">
              <a:solidFill>
                <a:srgbClr val="777777"/>
              </a:solidFill>
              <a:round/>
              <a:headEnd/>
              <a:tailEnd/>
            </a:ln>
          </p:spPr>
          <p:txBody>
            <a:bodyPr wrap="none" anchor="ctr"/>
            <a:lstStyle/>
            <a:p>
              <a:endParaRPr lang="en-US" b="1">
                <a:latin typeface="Hobo Std" pitchFamily="50" charset="0"/>
              </a:endParaRPr>
            </a:p>
          </p:txBody>
        </p:sp>
        <p:sp>
          <p:nvSpPr>
            <p:cNvPr id="12317" name="Oval 36"/>
            <p:cNvSpPr>
              <a:spLocks noChangeArrowheads="1"/>
            </p:cNvSpPr>
            <p:nvPr/>
          </p:nvSpPr>
          <p:spPr bwMode="auto">
            <a:xfrm>
              <a:off x="3424" y="618"/>
              <a:ext cx="136" cy="91"/>
            </a:xfrm>
            <a:prstGeom prst="ellipse">
              <a:avLst/>
            </a:prstGeom>
            <a:solidFill>
              <a:schemeClr val="bg2"/>
            </a:solidFill>
            <a:ln w="9525">
              <a:solidFill>
                <a:srgbClr val="777777"/>
              </a:solidFill>
              <a:round/>
              <a:headEnd/>
              <a:tailEnd/>
            </a:ln>
          </p:spPr>
          <p:txBody>
            <a:bodyPr wrap="none" anchor="ctr"/>
            <a:lstStyle/>
            <a:p>
              <a:endParaRPr lang="en-US" b="1">
                <a:latin typeface="Hobo Std" pitchFamily="50" charset="0"/>
              </a:endParaRPr>
            </a:p>
          </p:txBody>
        </p:sp>
        <p:sp>
          <p:nvSpPr>
            <p:cNvPr id="12318" name="Oval 37"/>
            <p:cNvSpPr>
              <a:spLocks noChangeArrowheads="1"/>
            </p:cNvSpPr>
            <p:nvPr/>
          </p:nvSpPr>
          <p:spPr bwMode="auto">
            <a:xfrm>
              <a:off x="2109" y="618"/>
              <a:ext cx="136" cy="91"/>
            </a:xfrm>
            <a:prstGeom prst="ellipse">
              <a:avLst/>
            </a:prstGeom>
            <a:solidFill>
              <a:schemeClr val="bg2"/>
            </a:solidFill>
            <a:ln w="9525">
              <a:solidFill>
                <a:srgbClr val="777777"/>
              </a:solidFill>
              <a:round/>
              <a:headEnd/>
              <a:tailEnd/>
            </a:ln>
          </p:spPr>
          <p:txBody>
            <a:bodyPr wrap="none" anchor="ctr"/>
            <a:lstStyle/>
            <a:p>
              <a:endParaRPr lang="en-US" b="1">
                <a:latin typeface="Hobo Std" pitchFamily="50" charset="0"/>
              </a:endParaRPr>
            </a:p>
          </p:txBody>
        </p:sp>
        <p:sp>
          <p:nvSpPr>
            <p:cNvPr id="12319" name="Oval 38"/>
            <p:cNvSpPr>
              <a:spLocks noChangeArrowheads="1"/>
            </p:cNvSpPr>
            <p:nvPr/>
          </p:nvSpPr>
          <p:spPr bwMode="auto">
            <a:xfrm>
              <a:off x="3651" y="346"/>
              <a:ext cx="136" cy="91"/>
            </a:xfrm>
            <a:prstGeom prst="ellipse">
              <a:avLst/>
            </a:prstGeom>
            <a:solidFill>
              <a:schemeClr val="bg2"/>
            </a:solidFill>
            <a:ln w="9525">
              <a:solidFill>
                <a:srgbClr val="777777"/>
              </a:solidFill>
              <a:round/>
              <a:headEnd/>
              <a:tailEnd/>
            </a:ln>
          </p:spPr>
          <p:txBody>
            <a:bodyPr wrap="none" anchor="ctr"/>
            <a:lstStyle/>
            <a:p>
              <a:endParaRPr lang="en-US" b="1">
                <a:latin typeface="Hobo Std" pitchFamily="50" charset="0"/>
              </a:endParaRPr>
            </a:p>
          </p:txBody>
        </p:sp>
        <p:sp>
          <p:nvSpPr>
            <p:cNvPr id="12320" name="Oval 39"/>
            <p:cNvSpPr>
              <a:spLocks noChangeArrowheads="1"/>
            </p:cNvSpPr>
            <p:nvPr/>
          </p:nvSpPr>
          <p:spPr bwMode="auto">
            <a:xfrm>
              <a:off x="2472" y="799"/>
              <a:ext cx="136" cy="91"/>
            </a:xfrm>
            <a:prstGeom prst="ellipse">
              <a:avLst/>
            </a:prstGeom>
            <a:solidFill>
              <a:schemeClr val="bg2"/>
            </a:solidFill>
            <a:ln w="9525">
              <a:solidFill>
                <a:srgbClr val="777777"/>
              </a:solidFill>
              <a:round/>
              <a:headEnd/>
              <a:tailEnd/>
            </a:ln>
          </p:spPr>
          <p:txBody>
            <a:bodyPr wrap="none" anchor="ctr"/>
            <a:lstStyle/>
            <a:p>
              <a:endParaRPr lang="en-US" b="1">
                <a:latin typeface="Hobo Std" pitchFamily="50" charset="0"/>
              </a:endParaRPr>
            </a:p>
          </p:txBody>
        </p:sp>
        <p:sp>
          <p:nvSpPr>
            <p:cNvPr id="12321" name="Oval 40"/>
            <p:cNvSpPr>
              <a:spLocks noChangeArrowheads="1"/>
            </p:cNvSpPr>
            <p:nvPr/>
          </p:nvSpPr>
          <p:spPr bwMode="auto">
            <a:xfrm>
              <a:off x="3107" y="618"/>
              <a:ext cx="136" cy="91"/>
            </a:xfrm>
            <a:prstGeom prst="ellipse">
              <a:avLst/>
            </a:prstGeom>
            <a:solidFill>
              <a:schemeClr val="bg2"/>
            </a:solidFill>
            <a:ln w="9525">
              <a:solidFill>
                <a:srgbClr val="777777"/>
              </a:solidFill>
              <a:round/>
              <a:headEnd/>
              <a:tailEnd/>
            </a:ln>
          </p:spPr>
          <p:txBody>
            <a:bodyPr wrap="none" anchor="ctr"/>
            <a:lstStyle/>
            <a:p>
              <a:endParaRPr lang="en-US" b="1">
                <a:latin typeface="Hobo Std" pitchFamily="50" charset="0"/>
              </a:endParaRPr>
            </a:p>
          </p:txBody>
        </p:sp>
        <p:sp>
          <p:nvSpPr>
            <p:cNvPr id="12322" name="Oval 42"/>
            <p:cNvSpPr>
              <a:spLocks noChangeArrowheads="1"/>
            </p:cNvSpPr>
            <p:nvPr/>
          </p:nvSpPr>
          <p:spPr bwMode="auto">
            <a:xfrm>
              <a:off x="2109" y="391"/>
              <a:ext cx="45" cy="45"/>
            </a:xfrm>
            <a:prstGeom prst="ellipse">
              <a:avLst/>
            </a:prstGeom>
            <a:solidFill>
              <a:srgbClr val="000000"/>
            </a:solidFill>
            <a:ln w="9525">
              <a:solidFill>
                <a:srgbClr val="000000"/>
              </a:solidFill>
              <a:round/>
              <a:headEnd/>
              <a:tailEnd/>
            </a:ln>
          </p:spPr>
          <p:txBody>
            <a:bodyPr wrap="none" anchor="ctr"/>
            <a:lstStyle/>
            <a:p>
              <a:endParaRPr lang="en-US" b="1">
                <a:latin typeface="Hobo Std" pitchFamily="50" charset="0"/>
              </a:endParaRPr>
            </a:p>
          </p:txBody>
        </p:sp>
        <p:sp>
          <p:nvSpPr>
            <p:cNvPr id="12323" name="Oval 43"/>
            <p:cNvSpPr>
              <a:spLocks noChangeArrowheads="1"/>
            </p:cNvSpPr>
            <p:nvPr/>
          </p:nvSpPr>
          <p:spPr bwMode="auto">
            <a:xfrm>
              <a:off x="2290" y="754"/>
              <a:ext cx="45" cy="45"/>
            </a:xfrm>
            <a:prstGeom prst="ellipse">
              <a:avLst/>
            </a:prstGeom>
            <a:solidFill>
              <a:srgbClr val="000000"/>
            </a:solidFill>
            <a:ln w="9525">
              <a:solidFill>
                <a:srgbClr val="000000"/>
              </a:solidFill>
              <a:round/>
              <a:headEnd/>
              <a:tailEnd/>
            </a:ln>
          </p:spPr>
          <p:txBody>
            <a:bodyPr wrap="none" anchor="ctr"/>
            <a:lstStyle/>
            <a:p>
              <a:endParaRPr lang="en-US" b="1">
                <a:latin typeface="Hobo Std" pitchFamily="50" charset="0"/>
              </a:endParaRPr>
            </a:p>
          </p:txBody>
        </p:sp>
        <p:sp>
          <p:nvSpPr>
            <p:cNvPr id="12324" name="Oval 44"/>
            <p:cNvSpPr>
              <a:spLocks noChangeArrowheads="1"/>
            </p:cNvSpPr>
            <p:nvPr/>
          </p:nvSpPr>
          <p:spPr bwMode="auto">
            <a:xfrm>
              <a:off x="2699" y="663"/>
              <a:ext cx="45" cy="45"/>
            </a:xfrm>
            <a:prstGeom prst="ellipse">
              <a:avLst/>
            </a:prstGeom>
            <a:solidFill>
              <a:srgbClr val="000000"/>
            </a:solidFill>
            <a:ln w="9525">
              <a:solidFill>
                <a:srgbClr val="000000"/>
              </a:solidFill>
              <a:round/>
              <a:headEnd/>
              <a:tailEnd/>
            </a:ln>
          </p:spPr>
          <p:txBody>
            <a:bodyPr wrap="none" anchor="ctr"/>
            <a:lstStyle/>
            <a:p>
              <a:endParaRPr lang="en-US" b="1">
                <a:latin typeface="Hobo Std" pitchFamily="50" charset="0"/>
              </a:endParaRPr>
            </a:p>
          </p:txBody>
        </p:sp>
        <p:sp>
          <p:nvSpPr>
            <p:cNvPr id="12325" name="Oval 45"/>
            <p:cNvSpPr>
              <a:spLocks noChangeArrowheads="1"/>
            </p:cNvSpPr>
            <p:nvPr/>
          </p:nvSpPr>
          <p:spPr bwMode="auto">
            <a:xfrm>
              <a:off x="3107" y="709"/>
              <a:ext cx="45" cy="45"/>
            </a:xfrm>
            <a:prstGeom prst="ellipse">
              <a:avLst/>
            </a:prstGeom>
            <a:solidFill>
              <a:srgbClr val="000000"/>
            </a:solidFill>
            <a:ln w="9525">
              <a:solidFill>
                <a:srgbClr val="000000"/>
              </a:solidFill>
              <a:round/>
              <a:headEnd/>
              <a:tailEnd/>
            </a:ln>
          </p:spPr>
          <p:txBody>
            <a:bodyPr wrap="none" anchor="ctr"/>
            <a:lstStyle/>
            <a:p>
              <a:endParaRPr lang="en-US" b="1">
                <a:latin typeface="Hobo Std" pitchFamily="50" charset="0"/>
              </a:endParaRPr>
            </a:p>
          </p:txBody>
        </p:sp>
        <p:sp>
          <p:nvSpPr>
            <p:cNvPr id="12326" name="Oval 47"/>
            <p:cNvSpPr>
              <a:spLocks noChangeArrowheads="1"/>
            </p:cNvSpPr>
            <p:nvPr/>
          </p:nvSpPr>
          <p:spPr bwMode="auto">
            <a:xfrm>
              <a:off x="3606" y="482"/>
              <a:ext cx="45" cy="45"/>
            </a:xfrm>
            <a:prstGeom prst="ellipse">
              <a:avLst/>
            </a:prstGeom>
            <a:solidFill>
              <a:srgbClr val="000000"/>
            </a:solidFill>
            <a:ln w="9525">
              <a:solidFill>
                <a:srgbClr val="000000"/>
              </a:solidFill>
              <a:round/>
              <a:headEnd/>
              <a:tailEnd/>
            </a:ln>
          </p:spPr>
          <p:txBody>
            <a:bodyPr wrap="none" anchor="ctr"/>
            <a:lstStyle/>
            <a:p>
              <a:endParaRPr lang="en-US" b="1">
                <a:latin typeface="Hobo Std" pitchFamily="50" charset="0"/>
              </a:endParaRPr>
            </a:p>
          </p:txBody>
        </p:sp>
      </p:grpSp>
      <p:grpSp>
        <p:nvGrpSpPr>
          <p:cNvPr id="10" name="Group 59"/>
          <p:cNvGrpSpPr>
            <a:grpSpLocks/>
          </p:cNvGrpSpPr>
          <p:nvPr/>
        </p:nvGrpSpPr>
        <p:grpSpPr bwMode="auto">
          <a:xfrm>
            <a:off x="3201988" y="569913"/>
            <a:ext cx="2552700" cy="1069975"/>
            <a:chOff x="2017" y="359"/>
            <a:chExt cx="1608" cy="674"/>
          </a:xfrm>
        </p:grpSpPr>
        <p:sp>
          <p:nvSpPr>
            <p:cNvPr id="12312" name="Freeform 48"/>
            <p:cNvSpPr>
              <a:spLocks/>
            </p:cNvSpPr>
            <p:nvPr/>
          </p:nvSpPr>
          <p:spPr bwMode="auto">
            <a:xfrm>
              <a:off x="2017" y="359"/>
              <a:ext cx="753" cy="642"/>
            </a:xfrm>
            <a:custGeom>
              <a:avLst/>
              <a:gdLst>
                <a:gd name="T0" fmla="*/ 740 w 753"/>
                <a:gd name="T1" fmla="*/ 642 h 642"/>
                <a:gd name="T2" fmla="*/ 665 w 753"/>
                <a:gd name="T3" fmla="*/ 500 h 642"/>
                <a:gd name="T4" fmla="*/ 599 w 753"/>
                <a:gd name="T5" fmla="*/ 378 h 642"/>
                <a:gd name="T6" fmla="*/ 419 w 753"/>
                <a:gd name="T7" fmla="*/ 368 h 642"/>
                <a:gd name="T8" fmla="*/ 363 w 753"/>
                <a:gd name="T9" fmla="*/ 255 h 642"/>
                <a:gd name="T10" fmla="*/ 259 w 753"/>
                <a:gd name="T11" fmla="*/ 226 h 642"/>
                <a:gd name="T12" fmla="*/ 126 w 753"/>
                <a:gd name="T13" fmla="*/ 123 h 642"/>
                <a:gd name="T14" fmla="*/ 13 w 753"/>
                <a:gd name="T15" fmla="*/ 94 h 642"/>
                <a:gd name="T16" fmla="*/ 41 w 753"/>
                <a:gd name="T17" fmla="*/ 0 h 6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53"/>
                <a:gd name="T28" fmla="*/ 0 h 642"/>
                <a:gd name="T29" fmla="*/ 753 w 753"/>
                <a:gd name="T30" fmla="*/ 642 h 6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53" h="642">
                  <a:moveTo>
                    <a:pt x="740" y="642"/>
                  </a:moveTo>
                  <a:cubicBezTo>
                    <a:pt x="730" y="532"/>
                    <a:pt x="753" y="531"/>
                    <a:pt x="665" y="500"/>
                  </a:cubicBezTo>
                  <a:cubicBezTo>
                    <a:pt x="642" y="467"/>
                    <a:pt x="633" y="383"/>
                    <a:pt x="599" y="378"/>
                  </a:cubicBezTo>
                  <a:cubicBezTo>
                    <a:pt x="539" y="370"/>
                    <a:pt x="479" y="371"/>
                    <a:pt x="419" y="368"/>
                  </a:cubicBezTo>
                  <a:cubicBezTo>
                    <a:pt x="413" y="350"/>
                    <a:pt x="377" y="264"/>
                    <a:pt x="363" y="255"/>
                  </a:cubicBezTo>
                  <a:cubicBezTo>
                    <a:pt x="342" y="242"/>
                    <a:pt x="285" y="231"/>
                    <a:pt x="259" y="226"/>
                  </a:cubicBezTo>
                  <a:cubicBezTo>
                    <a:pt x="231" y="124"/>
                    <a:pt x="245" y="136"/>
                    <a:pt x="126" y="123"/>
                  </a:cubicBezTo>
                  <a:cubicBezTo>
                    <a:pt x="88" y="113"/>
                    <a:pt x="51" y="104"/>
                    <a:pt x="13" y="94"/>
                  </a:cubicBezTo>
                  <a:cubicBezTo>
                    <a:pt x="0" y="55"/>
                    <a:pt x="11" y="30"/>
                    <a:pt x="41" y="0"/>
                  </a:cubicBezTo>
                </a:path>
              </a:pathLst>
            </a:custGeom>
            <a:solidFill>
              <a:srgbClr val="777777"/>
            </a:solidFill>
            <a:ln w="9525">
              <a:solidFill>
                <a:srgbClr val="777777"/>
              </a:solidFill>
              <a:round/>
              <a:headEnd/>
              <a:tailEnd/>
            </a:ln>
          </p:spPr>
          <p:txBody>
            <a:bodyPr/>
            <a:lstStyle/>
            <a:p>
              <a:endParaRPr lang="en-GB" b="1">
                <a:latin typeface="Hobo Std" pitchFamily="50" charset="0"/>
              </a:endParaRPr>
            </a:p>
          </p:txBody>
        </p:sp>
        <p:sp>
          <p:nvSpPr>
            <p:cNvPr id="12313" name="Freeform 49"/>
            <p:cNvSpPr>
              <a:spLocks/>
            </p:cNvSpPr>
            <p:nvPr/>
          </p:nvSpPr>
          <p:spPr bwMode="auto">
            <a:xfrm flipH="1">
              <a:off x="3016" y="391"/>
              <a:ext cx="609" cy="642"/>
            </a:xfrm>
            <a:custGeom>
              <a:avLst/>
              <a:gdLst>
                <a:gd name="T0" fmla="*/ 484 w 753"/>
                <a:gd name="T1" fmla="*/ 642 h 642"/>
                <a:gd name="T2" fmla="*/ 435 w 753"/>
                <a:gd name="T3" fmla="*/ 500 h 642"/>
                <a:gd name="T4" fmla="*/ 391 w 753"/>
                <a:gd name="T5" fmla="*/ 378 h 642"/>
                <a:gd name="T6" fmla="*/ 274 w 753"/>
                <a:gd name="T7" fmla="*/ 368 h 642"/>
                <a:gd name="T8" fmla="*/ 238 w 753"/>
                <a:gd name="T9" fmla="*/ 255 h 642"/>
                <a:gd name="T10" fmla="*/ 169 w 753"/>
                <a:gd name="T11" fmla="*/ 226 h 642"/>
                <a:gd name="T12" fmla="*/ 82 w 753"/>
                <a:gd name="T13" fmla="*/ 123 h 642"/>
                <a:gd name="T14" fmla="*/ 9 w 753"/>
                <a:gd name="T15" fmla="*/ 94 h 642"/>
                <a:gd name="T16" fmla="*/ 27 w 753"/>
                <a:gd name="T17" fmla="*/ 0 h 6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53"/>
                <a:gd name="T28" fmla="*/ 0 h 642"/>
                <a:gd name="T29" fmla="*/ 753 w 753"/>
                <a:gd name="T30" fmla="*/ 642 h 6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53" h="642">
                  <a:moveTo>
                    <a:pt x="740" y="642"/>
                  </a:moveTo>
                  <a:cubicBezTo>
                    <a:pt x="730" y="532"/>
                    <a:pt x="753" y="531"/>
                    <a:pt x="665" y="500"/>
                  </a:cubicBezTo>
                  <a:cubicBezTo>
                    <a:pt x="642" y="467"/>
                    <a:pt x="633" y="383"/>
                    <a:pt x="599" y="378"/>
                  </a:cubicBezTo>
                  <a:cubicBezTo>
                    <a:pt x="539" y="370"/>
                    <a:pt x="479" y="371"/>
                    <a:pt x="419" y="368"/>
                  </a:cubicBezTo>
                  <a:cubicBezTo>
                    <a:pt x="413" y="350"/>
                    <a:pt x="377" y="264"/>
                    <a:pt x="363" y="255"/>
                  </a:cubicBezTo>
                  <a:cubicBezTo>
                    <a:pt x="342" y="242"/>
                    <a:pt x="285" y="231"/>
                    <a:pt x="259" y="226"/>
                  </a:cubicBezTo>
                  <a:cubicBezTo>
                    <a:pt x="231" y="124"/>
                    <a:pt x="245" y="136"/>
                    <a:pt x="126" y="123"/>
                  </a:cubicBezTo>
                  <a:cubicBezTo>
                    <a:pt x="88" y="113"/>
                    <a:pt x="51" y="104"/>
                    <a:pt x="13" y="94"/>
                  </a:cubicBezTo>
                  <a:cubicBezTo>
                    <a:pt x="0" y="55"/>
                    <a:pt x="11" y="30"/>
                    <a:pt x="41" y="0"/>
                  </a:cubicBezTo>
                </a:path>
              </a:pathLst>
            </a:custGeom>
            <a:solidFill>
              <a:srgbClr val="777777"/>
            </a:solidFill>
            <a:ln w="9525">
              <a:solidFill>
                <a:srgbClr val="777777"/>
              </a:solidFill>
              <a:round/>
              <a:headEnd/>
              <a:tailEnd/>
            </a:ln>
          </p:spPr>
          <p:txBody>
            <a:bodyPr/>
            <a:lstStyle/>
            <a:p>
              <a:endParaRPr lang="en-GB" b="1">
                <a:latin typeface="Hobo Std" pitchFamily="50" charset="0"/>
              </a:endParaRPr>
            </a:p>
          </p:txBody>
        </p:sp>
      </p:grpSp>
      <p:sp>
        <p:nvSpPr>
          <p:cNvPr id="33843" name="Freeform 51"/>
          <p:cNvSpPr>
            <a:spLocks/>
          </p:cNvSpPr>
          <p:nvPr/>
        </p:nvSpPr>
        <p:spPr bwMode="auto">
          <a:xfrm>
            <a:off x="4572000" y="1843088"/>
            <a:ext cx="1858963" cy="944562"/>
          </a:xfrm>
          <a:custGeom>
            <a:avLst/>
            <a:gdLst>
              <a:gd name="T0" fmla="*/ 0 w 1133"/>
              <a:gd name="T1" fmla="*/ 287297660 h 595"/>
              <a:gd name="T2" fmla="*/ 102297110 w 1133"/>
              <a:gd name="T3" fmla="*/ 73083699 h 595"/>
              <a:gd name="T4" fmla="*/ 481875040 w 1133"/>
              <a:gd name="T5" fmla="*/ 0 h 595"/>
              <a:gd name="T6" fmla="*/ 1092968518 w 1133"/>
              <a:gd name="T7" fmla="*/ 73083699 h 595"/>
              <a:gd name="T8" fmla="*/ 1523695003 w 1133"/>
              <a:gd name="T9" fmla="*/ 239413923 h 595"/>
              <a:gd name="T10" fmla="*/ 1779439418 w 1133"/>
              <a:gd name="T11" fmla="*/ 357861998 h 595"/>
              <a:gd name="T12" fmla="*/ 2059411059 w 1133"/>
              <a:gd name="T13" fmla="*/ 549393772 h 595"/>
              <a:gd name="T14" fmla="*/ 2147483647 w 1133"/>
              <a:gd name="T15" fmla="*/ 856852671 h 595"/>
              <a:gd name="T16" fmla="*/ 2147483647 w 1133"/>
              <a:gd name="T17" fmla="*/ 1048384445 h 595"/>
              <a:gd name="T18" fmla="*/ 2147483647 w 1133"/>
              <a:gd name="T19" fmla="*/ 1499491381 h 59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33"/>
              <a:gd name="T31" fmla="*/ 0 h 595"/>
              <a:gd name="T32" fmla="*/ 1133 w 1133"/>
              <a:gd name="T33" fmla="*/ 595 h 59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33" h="595">
                <a:moveTo>
                  <a:pt x="0" y="114"/>
                </a:moveTo>
                <a:cubicBezTo>
                  <a:pt x="3" y="105"/>
                  <a:pt x="34" y="32"/>
                  <a:pt x="38" y="29"/>
                </a:cubicBezTo>
                <a:cubicBezTo>
                  <a:pt x="69" y="7"/>
                  <a:pt x="150" y="3"/>
                  <a:pt x="179" y="0"/>
                </a:cubicBezTo>
                <a:cubicBezTo>
                  <a:pt x="255" y="7"/>
                  <a:pt x="332" y="10"/>
                  <a:pt x="406" y="29"/>
                </a:cubicBezTo>
                <a:cubicBezTo>
                  <a:pt x="450" y="59"/>
                  <a:pt x="514" y="81"/>
                  <a:pt x="566" y="95"/>
                </a:cubicBezTo>
                <a:cubicBezTo>
                  <a:pt x="634" y="140"/>
                  <a:pt x="601" y="128"/>
                  <a:pt x="661" y="142"/>
                </a:cubicBezTo>
                <a:cubicBezTo>
                  <a:pt x="701" y="169"/>
                  <a:pt x="717" y="201"/>
                  <a:pt x="765" y="218"/>
                </a:cubicBezTo>
                <a:cubicBezTo>
                  <a:pt x="799" y="267"/>
                  <a:pt x="852" y="302"/>
                  <a:pt x="897" y="340"/>
                </a:cubicBezTo>
                <a:cubicBezTo>
                  <a:pt x="927" y="365"/>
                  <a:pt x="939" y="394"/>
                  <a:pt x="972" y="416"/>
                </a:cubicBezTo>
                <a:cubicBezTo>
                  <a:pt x="1001" y="498"/>
                  <a:pt x="1075" y="537"/>
                  <a:pt x="1133" y="595"/>
                </a:cubicBezTo>
              </a:path>
            </a:pathLst>
          </a:custGeom>
          <a:noFill/>
          <a:ln w="762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GB" b="1">
              <a:latin typeface="Hobo Std" pitchFamily="50" charset="0"/>
            </a:endParaRPr>
          </a:p>
        </p:txBody>
      </p:sp>
      <p:sp>
        <p:nvSpPr>
          <p:cNvPr id="33846" name="Freeform 54"/>
          <p:cNvSpPr>
            <a:spLocks/>
          </p:cNvSpPr>
          <p:nvPr/>
        </p:nvSpPr>
        <p:spPr bwMode="auto">
          <a:xfrm>
            <a:off x="2638425" y="2398713"/>
            <a:ext cx="1803400" cy="1454150"/>
          </a:xfrm>
          <a:custGeom>
            <a:avLst/>
            <a:gdLst>
              <a:gd name="T0" fmla="*/ 2147483647 w 1136"/>
              <a:gd name="T1" fmla="*/ 2147483647 h 916"/>
              <a:gd name="T2" fmla="*/ 2147483647 w 1136"/>
              <a:gd name="T3" fmla="*/ 1854835000 h 916"/>
              <a:gd name="T4" fmla="*/ 2147483647 w 1136"/>
              <a:gd name="T5" fmla="*/ 1784270625 h 916"/>
              <a:gd name="T6" fmla="*/ 2147483647 w 1136"/>
              <a:gd name="T7" fmla="*/ 1713706250 h 916"/>
              <a:gd name="T8" fmla="*/ 2147483647 w 1136"/>
              <a:gd name="T9" fmla="*/ 1522174375 h 916"/>
              <a:gd name="T10" fmla="*/ 2147483647 w 1136"/>
              <a:gd name="T11" fmla="*/ 1474292200 h 916"/>
              <a:gd name="T12" fmla="*/ 2069049075 w 1136"/>
              <a:gd name="T13" fmla="*/ 1426408438 h 916"/>
              <a:gd name="T14" fmla="*/ 1854835000 w 1136"/>
              <a:gd name="T15" fmla="*/ 1285279688 h 916"/>
              <a:gd name="T16" fmla="*/ 1713706250 w 1136"/>
              <a:gd name="T17" fmla="*/ 1166833138 h 916"/>
              <a:gd name="T18" fmla="*/ 1665824075 w 1136"/>
              <a:gd name="T19" fmla="*/ 1093747813 h 916"/>
              <a:gd name="T20" fmla="*/ 1595259700 w 1136"/>
              <a:gd name="T21" fmla="*/ 1045865638 h 916"/>
              <a:gd name="T22" fmla="*/ 1570058138 w 1136"/>
              <a:gd name="T23" fmla="*/ 975301263 h 916"/>
              <a:gd name="T24" fmla="*/ 1474292200 w 1136"/>
              <a:gd name="T25" fmla="*/ 831651563 h 916"/>
              <a:gd name="T26" fmla="*/ 1381045625 w 1136"/>
              <a:gd name="T27" fmla="*/ 713205013 h 916"/>
              <a:gd name="T28" fmla="*/ 1333163450 w 1136"/>
              <a:gd name="T29" fmla="*/ 642640638 h 916"/>
              <a:gd name="T30" fmla="*/ 1189513750 w 1136"/>
              <a:gd name="T31" fmla="*/ 546874700 h 916"/>
              <a:gd name="T32" fmla="*/ 1023183438 w 1136"/>
              <a:gd name="T33" fmla="*/ 380544388 h 916"/>
              <a:gd name="T34" fmla="*/ 498990938 w 1136"/>
              <a:gd name="T35" fmla="*/ 0 h 916"/>
              <a:gd name="T36" fmla="*/ 143649700 w 1136"/>
              <a:gd name="T37" fmla="*/ 95765938 h 916"/>
              <a:gd name="T38" fmla="*/ 0 w 1136"/>
              <a:gd name="T39" fmla="*/ 355342825 h 91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36"/>
              <a:gd name="T61" fmla="*/ 0 h 916"/>
              <a:gd name="T62" fmla="*/ 1136 w 1136"/>
              <a:gd name="T63" fmla="*/ 916 h 91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36" h="916">
                <a:moveTo>
                  <a:pt x="1114" y="916"/>
                </a:moveTo>
                <a:cubicBezTo>
                  <a:pt x="1136" y="850"/>
                  <a:pt x="1134" y="806"/>
                  <a:pt x="1114" y="736"/>
                </a:cubicBezTo>
                <a:cubicBezTo>
                  <a:pt x="1111" y="727"/>
                  <a:pt x="1111" y="716"/>
                  <a:pt x="1105" y="708"/>
                </a:cubicBezTo>
                <a:cubicBezTo>
                  <a:pt x="1091" y="691"/>
                  <a:pt x="1067" y="686"/>
                  <a:pt x="1048" y="680"/>
                </a:cubicBezTo>
                <a:cubicBezTo>
                  <a:pt x="1004" y="650"/>
                  <a:pt x="954" y="628"/>
                  <a:pt x="906" y="604"/>
                </a:cubicBezTo>
                <a:cubicBezTo>
                  <a:pt x="896" y="599"/>
                  <a:pt x="888" y="590"/>
                  <a:pt x="878" y="585"/>
                </a:cubicBezTo>
                <a:cubicBezTo>
                  <a:pt x="860" y="577"/>
                  <a:pt x="821" y="566"/>
                  <a:pt x="821" y="566"/>
                </a:cubicBezTo>
                <a:cubicBezTo>
                  <a:pt x="788" y="533"/>
                  <a:pt x="769" y="538"/>
                  <a:pt x="736" y="510"/>
                </a:cubicBezTo>
                <a:cubicBezTo>
                  <a:pt x="666" y="451"/>
                  <a:pt x="748" y="507"/>
                  <a:pt x="680" y="463"/>
                </a:cubicBezTo>
                <a:cubicBezTo>
                  <a:pt x="674" y="453"/>
                  <a:pt x="669" y="442"/>
                  <a:pt x="661" y="434"/>
                </a:cubicBezTo>
                <a:cubicBezTo>
                  <a:pt x="653" y="426"/>
                  <a:pt x="640" y="424"/>
                  <a:pt x="633" y="415"/>
                </a:cubicBezTo>
                <a:cubicBezTo>
                  <a:pt x="627" y="407"/>
                  <a:pt x="628" y="396"/>
                  <a:pt x="623" y="387"/>
                </a:cubicBezTo>
                <a:cubicBezTo>
                  <a:pt x="612" y="367"/>
                  <a:pt x="585" y="330"/>
                  <a:pt x="585" y="330"/>
                </a:cubicBezTo>
                <a:cubicBezTo>
                  <a:pt x="568" y="276"/>
                  <a:pt x="590" y="325"/>
                  <a:pt x="548" y="283"/>
                </a:cubicBezTo>
                <a:cubicBezTo>
                  <a:pt x="540" y="275"/>
                  <a:pt x="538" y="262"/>
                  <a:pt x="529" y="255"/>
                </a:cubicBezTo>
                <a:cubicBezTo>
                  <a:pt x="512" y="240"/>
                  <a:pt x="472" y="217"/>
                  <a:pt x="472" y="217"/>
                </a:cubicBezTo>
                <a:cubicBezTo>
                  <a:pt x="429" y="152"/>
                  <a:pt x="456" y="167"/>
                  <a:pt x="406" y="151"/>
                </a:cubicBezTo>
                <a:cubicBezTo>
                  <a:pt x="382" y="83"/>
                  <a:pt x="269" y="22"/>
                  <a:pt x="198" y="0"/>
                </a:cubicBezTo>
                <a:cubicBezTo>
                  <a:pt x="101" y="10"/>
                  <a:pt x="127" y="13"/>
                  <a:pt x="57" y="38"/>
                </a:cubicBezTo>
                <a:cubicBezTo>
                  <a:pt x="43" y="76"/>
                  <a:pt x="18" y="105"/>
                  <a:pt x="0" y="141"/>
                </a:cubicBezTo>
              </a:path>
            </a:pathLst>
          </a:custGeom>
          <a:noFill/>
          <a:ln w="762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GB" b="1">
              <a:latin typeface="Hobo Std" pitchFamily="50" charset="0"/>
            </a:endParaRPr>
          </a:p>
        </p:txBody>
      </p:sp>
      <p:sp>
        <p:nvSpPr>
          <p:cNvPr id="33852" name="Text Box 60"/>
          <p:cNvSpPr txBox="1">
            <a:spLocks noChangeArrowheads="1"/>
          </p:cNvSpPr>
          <p:nvPr/>
        </p:nvSpPr>
        <p:spPr bwMode="auto">
          <a:xfrm>
            <a:off x="7235825" y="2924175"/>
            <a:ext cx="720725" cy="369332"/>
          </a:xfrm>
          <a:prstGeom prst="rect">
            <a:avLst/>
          </a:prstGeom>
          <a:solidFill>
            <a:schemeClr val="tx1"/>
          </a:solidFill>
          <a:ln w="38100">
            <a:solidFill>
              <a:srgbClr val="000000"/>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b="1" dirty="0">
                <a:solidFill>
                  <a:schemeClr val="bg1"/>
                </a:solidFill>
                <a:latin typeface="Hobo Std" pitchFamily="50" charset="0"/>
              </a:rPr>
              <a:t>cone</a:t>
            </a:r>
          </a:p>
        </p:txBody>
      </p:sp>
    </p:spTree>
    <p:extLst>
      <p:ext uri="{BB962C8B-B14F-4D97-AF65-F5344CB8AC3E}">
        <p14:creationId xmlns:p14="http://schemas.microsoft.com/office/powerpoint/2010/main" val="21401032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3000"/>
                                  </p:stCondLst>
                                  <p:childTnLst>
                                    <p:set>
                                      <p:cBhvr>
                                        <p:cTn id="9" dur="1" fill="hold">
                                          <p:stCondLst>
                                            <p:cond delay="0"/>
                                          </p:stCondLst>
                                        </p:cTn>
                                        <p:tgtEl>
                                          <p:spTgt spid="33802"/>
                                        </p:tgtEl>
                                        <p:attrNameLst>
                                          <p:attrName>style.visibility</p:attrName>
                                        </p:attrNameLst>
                                      </p:cBhvr>
                                      <p:to>
                                        <p:strVal val="visible"/>
                                      </p:to>
                                    </p:set>
                                  </p:childTnLst>
                                </p:cTn>
                              </p:par>
                            </p:childTnLst>
                          </p:cTn>
                        </p:par>
                        <p:par>
                          <p:cTn id="10" fill="hold" nodeType="afterGroup">
                            <p:stCondLst>
                              <p:cond delay="3000"/>
                            </p:stCondLst>
                            <p:childTnLst>
                              <p:par>
                                <p:cTn id="11" presetID="52" presetClass="path" presetSubtype="0" accel="50000" decel="50000" fill="hold" grpId="1" nodeType="afterEffect">
                                  <p:stCondLst>
                                    <p:cond delay="0"/>
                                  </p:stCondLst>
                                  <p:childTnLst>
                                    <p:animMotion origin="layout" path="M -0.00399 -0.06026 C -0.00399 -0.03198 0.00278 -0.00719 0.01164 -0.00649 C 0.01858 -0.00394 0.02431 -0.01738 0.02448 -0.0343 C 0.02448 -0.05122 0.01875 -0.06721 0.01164 -0.06744 C 0.00816 -0.06744 0.00504 -0.06582 0.00278 -0.06026 C -0.00052 -0.05214 -0.0026 -0.03986 -0.0026 -0.02526 C -0.0026 -0.01738 -0.00191 -0.0095 -0.00104 -0.00301 C 0.00139 0.01205 0.00608 0.02178 0.01146 0.02294 C 0.01771 0.02503 0.02292 0.01298 0.02292 -0.00139 C 0.02292 -0.01738 0.01789 -0.03082 0.01164 -0.03337 C 0.00834 -0.03337 0.00556 -0.03082 0.00348 -0.02619 C 0.00053 -0.01854 -0.00121 -0.00649 -0.00121 0.00626 C -0.00121 0.01298 -0.00069 0.0197 0.00018 0.02665 C 0.00226 0.0387 0.00643 0.04913 0.01129 0.04983 C 0.01702 0.05075 0.02153 0.03986 0.02153 0.02665 C 0.02171 0.01298 0.01719 0.00046 0.01146 -0.0007 C 0.00869 -0.00139 0.00591 0.00046 0.004 0.00487 C 0.00139 0.01205 -4.44444E-6 0.02178 -4.44444E-6 0.0343 C -4.44444E-6 0.03986 0.00035 0.04658 0.00122 0.05191 C 0.00313 0.06327 0.00695 0.0723 0.01129 0.07323 C 0.01632 0.07323 0.02049 0.06466 0.02049 0.05191 C 0.02049 0.03986 0.0165 0.02874 0.01129 0.02735 C 0.00886 0.02735 0.00643 0.02966 0.00469 0.03314 C 0.00226 0.0387 0.00087 0.04913 0.00087 0.05933 C 0.00087 0.06466 0.00139 0.07022 0.00209 0.07462 C 0.00382 0.08598 0.0073 0.09363 0.01112 0.09363 C 0.01563 0.09478 0.01945 0.08737 0.01945 0.07601 C 0.01945 0.06466 0.0158 0.05469 0.01129 0.05353 C 0.00903 0.05353 0.00678 0.05469 0.00521 0.05933 C 0.00313 0.06327 0.00191 0.0723 0.00191 0.08181 C 0.00191 0.08737 0.00226 0.09177 0.00296 0.09618 C 0.00452 0.10591 0.00747 0.11309 0.01094 0.11425 C 0.01528 0.11425 0.01858 0.10753 0.01858 0.0971 C 0.01875 0.08737 0.01528 0.07764 0.01112 0.07717 C 0.00903 0.07717 0.0073 0.07764 0.00591 0.08181 C 0.004 0.08598 0.00278 0.09363 0.00278 0.1029 C 0.00278 0.10753 0.00313 0.11054 0.00382 0.11518 C 0.00504 0.12422 0.00782 0.12978 0.01094 0.13094 C 0.01476 0.1321 0.01771 0.12538 0.01771 0.11518 C 0.01771 0.10753 0.01494 0.09849 0.01112 0.09849 C 0.00921 0.0971 0.00747 0.09919 0.00625 0.10174 C 0.00452 0.10591 0.00348 0.11309 0.00348 0.12051 C 0.00348 0.12538 0.00382 0.12862 0.00434 0.1321 C 0.00573 0.13998 0.00816 0.14531 0.01094 0.1467 C 0.01441 0.14786 0.01702 0.14113 0.01702 0.13302 C 0.01702 0.12422 0.01441 0.11726 0.01094 0.11587 C 0.00938 0.11587 0.00782 0.11726 0.0066 0.12051 C 0.00504 0.12422 0.00417 0.12978 0.00417 0.13766 C 0.00417 0.14113 0.00452 0.14415 0.00504 0.14786 C 0.00608 0.15434 0.00834 0.16014 0.01094 0.16014 C 0.01389 0.1613 0.01632 0.1555 0.01632 0.14786 C 0.01632 0.14113 0.01389 0.13441 0.01094 0.13441 C 0.00955 0.13302 0.00799 0.13441 0.00712 0.13673 C 0.00573 0.14113 0.00487 0.1467 0.00487 0.15249 C 0.00487 0.1555 0.00504 0.15875 0.00556 0.1613 C 0.0066 0.16825 0.00851 0.17219 0.01094 0.17381 C 0.01372 0.17381 0.0158 0.16825 0.0158 0.16246 C 0.0158 0.1555 0.01372 0.14878 0.01094 0.14878 C 0.00955 0.14878 0.00834 0.14971 0.00747 0.15249 C 0.00608 0.15434 0.00539 0.16014 0.00539 0.16593 C 0.00539 0.16825 0.00573 0.17149 0.00591 0.17381 C 0.00695 0.1803 0.00869 0.18378 0.01077 0.1854 C 0.01337 0.1854 0.01528 0.1803 0.01528 0.17474 C 0.01528 0.16825 0.01337 0.16361 0.01094 0.16246 C 0.00955 0.16246 0.00851 0.16361 0.00764 0.16593 C 0.0066 0.16825 0.00591 0.17219 0.00591 0.17798 C 0.00591 0.1803 0.00608 0.18262 0.00643 0.1854 " pathEditMode="relative" rAng="0" ptsTypes="fffffffffffffffffffffffffffffffffffffffffffffffffffffffffffffffffff">
                                      <p:cBhvr>
                                        <p:cTn id="12" dur="3000" spd="-100000" fill="hold"/>
                                        <p:tgtEl>
                                          <p:spTgt spid="33802"/>
                                        </p:tgtEl>
                                        <p:attrNameLst>
                                          <p:attrName>ppt_x</p:attrName>
                                          <p:attrName>ppt_y</p:attrName>
                                        </p:attrNameLst>
                                      </p:cBhvr>
                                      <p:rCtr x="1424" y="11912"/>
                                    </p:animMotion>
                                  </p:childTnLst>
                                </p:cTn>
                              </p:par>
                            </p:childTnLst>
                          </p:cTn>
                        </p:par>
                        <p:par>
                          <p:cTn id="13" fill="hold" nodeType="afterGroup">
                            <p:stCondLst>
                              <p:cond delay="6000"/>
                            </p:stCondLst>
                            <p:childTnLst>
                              <p:par>
                                <p:cTn id="14" presetID="1" presetClass="entr" presetSubtype="0" fill="hold" grpId="0" nodeType="afterEffect">
                                  <p:stCondLst>
                                    <p:cond delay="0"/>
                                  </p:stCondLst>
                                  <p:childTnLst>
                                    <p:set>
                                      <p:cBhvr>
                                        <p:cTn id="15" dur="1" fill="hold">
                                          <p:stCondLst>
                                            <p:cond delay="0"/>
                                          </p:stCondLst>
                                        </p:cTn>
                                        <p:tgtEl>
                                          <p:spTgt spid="33804"/>
                                        </p:tgtEl>
                                        <p:attrNameLst>
                                          <p:attrName>style.visibility</p:attrName>
                                        </p:attrNameLst>
                                      </p:cBhvr>
                                      <p:to>
                                        <p:strVal val="visible"/>
                                      </p:to>
                                    </p:set>
                                  </p:childTnLst>
                                </p:cTn>
                              </p:par>
                            </p:childTnLst>
                          </p:cTn>
                        </p:par>
                        <p:par>
                          <p:cTn id="16" fill="hold" nodeType="afterGroup">
                            <p:stCondLst>
                              <p:cond delay="6000"/>
                            </p:stCondLst>
                            <p:childTnLst>
                              <p:par>
                                <p:cTn id="17" presetID="52" presetClass="path" presetSubtype="0" accel="50000" decel="50000" fill="hold" grpId="1" nodeType="afterEffect">
                                  <p:stCondLst>
                                    <p:cond delay="0"/>
                                  </p:stCondLst>
                                  <p:childTnLst>
                                    <p:animMotion origin="layout" path="M -3.33333E-6 -0.00533 C -0.00017 0.01066 0.01059 0.02433 0.02414 0.02503 C 0.0349 0.02642 0.04375 0.01877 0.0441 0.00927 C 0.0441 -0.00024 0.03542 -0.00904 0.02431 -0.00951 C 0.01893 -0.00951 0.01389 -0.00835 0.01042 -0.00533 C 0.00521 -0.00093 0.00226 0.00602 0.00226 0.01436 C 0.00226 0.01877 0.00313 0.02317 0.00469 0.02688 C 0.00834 0.03522 0.01563 0.04078 0.02396 0.04148 C 0.03368 0.04287 0.04167 0.03569 0.04167 0.02781 C 0.04184 0.01877 0.03386 0.01112 0.02414 0.00973 C 0.01927 0.00973 0.01476 0.01112 0.01146 0.01367 C 0.00695 0.01807 0.00417 0.02503 0.00417 0.03198 C 0.00417 0.03569 0.00504 0.03963 0.00643 0.04333 C 0.0099 0.05052 0.01615 0.05608 0.02379 0.05677 C 0.03264 0.05724 0.03976 0.05098 0.03976 0.04333 C 0.03993 0.03569 0.03282 0.02896 0.02396 0.02827 C 0.01962 0.02781 0.01545 0.02896 0.0125 0.03128 C 0.00834 0.03522 0.00608 0.04078 0.00608 0.04797 C 0.00608 0.05098 0.00677 0.05469 0.00799 0.05793 C 0.01111 0.06442 0.01684 0.06929 0.02361 0.06998 C 0.0316 0.06998 0.03802 0.06489 0.03802 0.05793 C 0.03802 0.05098 0.03177 0.04472 0.02379 0.04403 C 0.01997 0.04403 0.01615 0.04542 0.01355 0.04704 C 0.0099 0.05052 0.00764 0.05608 0.00747 0.06187 C 0.00747 0.06489 0.00834 0.06813 0.00955 0.07068 C 0.01216 0.07694 0.01754 0.08134 0.02344 0.08134 C 0.03056 0.08204 0.03646 0.07763 0.03646 0.07114 C 0.03664 0.06489 0.03073 0.05932 0.02361 0.05863 C 0.02014 0.05863 0.01667 0.05932 0.01441 0.06187 C 0.01111 0.06442 0.0092 0.06929 0.0092 0.07439 C 0.0092 0.07763 0.00973 0.08018 0.01077 0.08273 C 0.0132 0.08829 0.01789 0.092 0.02327 0.0927 C 0.02986 0.0927 0.0349 0.08899 0.0349 0.08319 C 0.03525 0.07763 0.03004 0.0723 0.02344 0.07184 C 0.02032 0.07184 0.01754 0.0723 0.01528 0.07439 C 0.01233 0.07694 0.01059 0.08134 0.01059 0.08644 C 0.01059 0.08899 0.01111 0.09084 0.01198 0.09339 C 0.01407 0.09849 0.01841 0.1015 0.02327 0.1022 C 0.02917 0.10289 0.03368 0.09895 0.03368 0.09339 C 0.03368 0.08899 0.02934 0.08389 0.02344 0.08389 C 0.02049 0.08319 0.01789 0.08458 0.0158 0.08574 C 0.0132 0.08829 0.01164 0.092 0.01164 0.0964 C 0.01164 0.09895 0.01216 0.10104 0.01302 0.10289 C 0.01493 0.1073 0.01893 0.11054 0.02309 0.111 C 0.02848 0.1117 0.03264 0.10799 0.03264 0.10359 C 0.03264 0.09849 0.02848 0.09455 0.02327 0.09409 C 0.02084 0.09409 0.01841 0.09455 0.0165 0.0964 C 0.01407 0.09849 0.01268 0.1015 0.01268 0.10614 C 0.01268 0.10799 0.0132 0.10985 0.01389 0.1117 C 0.01563 0.11541 0.0191 0.11865 0.02309 0.11865 C 0.02778 0.11935 0.0316 0.1161 0.0316 0.1117 C 0.0316 0.10799 0.02795 0.10405 0.02309 0.10405 C 0.02101 0.10359 0.01875 0.10405 0.01719 0.10544 C 0.01493 0.10799 0.01372 0.111 0.01372 0.11425 C 0.01372 0.1161 0.01407 0.11796 0.01476 0.11935 C 0.01632 0.12306 0.01945 0.1256 0.02309 0.1263 C 0.02743 0.1263 0.03073 0.12306 0.03073 0.11981 C 0.03073 0.1161 0.02743 0.11216 0.02309 0.11216 C 0.02101 0.11216 0.0191 0.11309 0.01789 0.11425 C 0.01563 0.11541 0.01459 0.11865 0.01459 0.1219 C 0.01459 0.12306 0.01493 0.12514 0.01545 0.1263 C 0.01684 0.13024 0.0198 0.13186 0.02292 0.13279 C 0.02691 0.13279 0.02986 0.13024 0.02986 0.12676 C 0.02986 0.12306 0.02691 0.12051 0.02309 0.11981 C 0.02118 0.11981 0.01945 0.12051 0.01823 0.1219 C 0.01632 0.12306 0.01528 0.1256 0.01528 0.12885 C 0.01528 0.13024 0.01563 0.1314 0.01615 0.13279 " pathEditMode="relative" rAng="0" ptsTypes="fffffffffffffffffffffffffffffffffffffffffffffffffffffffffffffffffff">
                                      <p:cBhvr>
                                        <p:cTn id="18" dur="3000" spd="-100000" fill="hold"/>
                                        <p:tgtEl>
                                          <p:spTgt spid="33804"/>
                                        </p:tgtEl>
                                        <p:attrNameLst>
                                          <p:attrName>ppt_x</p:attrName>
                                          <p:attrName>ppt_y</p:attrName>
                                        </p:attrNameLst>
                                      </p:cBhvr>
                                      <p:rCtr x="2187" y="6698"/>
                                    </p:animMotion>
                                  </p:childTnLst>
                                </p:cTn>
                              </p:par>
                            </p:childTnLst>
                          </p:cTn>
                        </p:par>
                        <p:par>
                          <p:cTn id="19" fill="hold" nodeType="afterGroup">
                            <p:stCondLst>
                              <p:cond delay="9000"/>
                            </p:stCondLst>
                            <p:childTnLst>
                              <p:par>
                                <p:cTn id="20" presetID="1" presetClass="entr" presetSubtype="0" fill="hold" grpId="0" nodeType="afterEffect">
                                  <p:stCondLst>
                                    <p:cond delay="0"/>
                                  </p:stCondLst>
                                  <p:childTnLst>
                                    <p:set>
                                      <p:cBhvr>
                                        <p:cTn id="21" dur="1" fill="hold">
                                          <p:stCondLst>
                                            <p:cond delay="0"/>
                                          </p:stCondLst>
                                        </p:cTn>
                                        <p:tgtEl>
                                          <p:spTgt spid="33801"/>
                                        </p:tgtEl>
                                        <p:attrNameLst>
                                          <p:attrName>style.visibility</p:attrName>
                                        </p:attrNameLst>
                                      </p:cBhvr>
                                      <p:to>
                                        <p:strVal val="visible"/>
                                      </p:to>
                                    </p:set>
                                  </p:childTnLst>
                                </p:cTn>
                              </p:par>
                            </p:childTnLst>
                          </p:cTn>
                        </p:par>
                        <p:par>
                          <p:cTn id="22" fill="hold" nodeType="afterGroup">
                            <p:stCondLst>
                              <p:cond delay="9000"/>
                            </p:stCondLst>
                            <p:childTnLst>
                              <p:par>
                                <p:cTn id="23" presetID="52" presetClass="path" presetSubtype="0" accel="50000" decel="50000" fill="hold" grpId="1" nodeType="afterEffect">
                                  <p:stCondLst>
                                    <p:cond delay="0"/>
                                  </p:stCondLst>
                                  <p:childTnLst>
                                    <p:animMotion origin="layout" path="M 5.E-6 3.83546E-6 C -0.00017 0.01529 0.01337 0.02873 0.03073 0.0292 C 0.04445 0.03059 0.05556 0.02317 0.05591 0.01413 C 0.05591 0.00509 0.0448 -0.00371 0.03091 -0.00394 C 0.02395 -0.00394 0.01771 -0.00302 0.0132 3.83546E-6 C 0.00678 0.0044 0.00296 0.01112 0.00296 0.019 C 0.00296 0.02317 0.004 0.02734 0.00608 0.03105 C 0.01077 0.03916 0.01997 0.04449 0.03039 0.04519 C 0.04288 0.04635 0.05296 0.03963 0.05296 0.03175 C 0.05313 0.02317 0.04305 0.01599 0.03073 0.0146 C 0.02448 0.0146 0.01876 0.01599 0.01459 0.0183 C 0.00886 0.02248 0.00539 0.0292 0.00539 0.03592 C 0.00539 0.03963 0.00643 0.04333 0.00834 0.04704 C 0.01251 0.05353 0.02066 0.05909 0.0302 0.05956 C 0.0415 0.06025 0.05053 0.05423 0.05053 0.04704 C 0.0507 0.03963 0.04167 0.0329 0.03039 0.03244 C 0.02483 0.03175 0.0198 0.0329 0.01598 0.03545 C 0.01077 0.03916 0.00782 0.04449 0.00782 0.05121 C 0.00782 0.05423 0.00869 0.05793 0.01025 0.06095 C 0.01407 0.06697 0.02153 0.07184 0.03003 0.07253 C 0.0401 0.07253 0.04827 0.06744 0.04827 0.06095 C 0.04827 0.05423 0.04028 0.0482 0.0302 0.0475 C 0.02535 0.0475 0.02066 0.0489 0.01718 0.05052 C 0.01251 0.05353 0.0099 0.05909 0.00955 0.06465 C 0.00955 0.06744 0.01077 0.07068 0.01216 0.073 C 0.01546 0.07925 0.02223 0.08343 0.02987 0.08343 C 0.03872 0.08389 0.04618 0.07972 0.04618 0.07369 C 0.04636 0.06744 0.03907 0.06211 0.03003 0.06164 C 0.02553 0.06164 0.02136 0.06211 0.01841 0.06465 C 0.01407 0.06697 0.01164 0.07184 0.01164 0.07671 C 0.01164 0.07972 0.01233 0.08227 0.01372 0.08458 C 0.01685 0.08992 0.02257 0.09362 0.02952 0.09432 C 0.03785 0.09432 0.04445 0.09061 0.04445 0.08528 C 0.04462 0.07972 0.03803 0.07485 0.02987 0.07439 C 0.0257 0.07439 0.02223 0.07485 0.01945 0.07671 C 0.01563 0.07925 0.01337 0.08343 0.01337 0.08829 C 0.01337 0.09061 0.01407 0.09246 0.01528 0.09501 C 0.01788 0.09988 0.02327 0.10266 0.02952 0.10336 C 0.03698 0.10405 0.04288 0.10034 0.04288 0.09501 C 0.04288 0.09061 0.03715 0.08574 0.02987 0.08574 C 0.02605 0.08528 0.02257 0.08644 0.02013 0.0876 C 0.01685 0.08992 0.01476 0.09362 0.01476 0.09803 C 0.01476 0.10034 0.01546 0.1022 0.0165 0.10405 C 0.0191 0.10822 0.02395 0.11124 0.02935 0.11193 C 0.03612 0.11263 0.0415 0.10892 0.0415 0.10475 C 0.0415 0.09988 0.03612 0.09617 0.02952 0.09548 C 0.02639 0.09548 0.02327 0.09617 0.021 0.09803 C 0.01788 0.09988 0.01615 0.10266 0.01615 0.10706 C 0.01615 0.10892 0.01685 0.11077 0.01771 0.11263 C 0.01997 0.1161 0.02413 0.11935 0.02935 0.11935 C 0.03525 0.11981 0.0401 0.1168 0.0401 0.11263 C 0.0401 0.10892 0.03542 0.10521 0.02935 0.10521 C 0.02657 0.10475 0.02378 0.10521 0.02171 0.10637 C 0.0191 0.10892 0.01754 0.11193 0.01754 0.11494 C 0.01754 0.1168 0.01788 0.11865 0.01876 0.11981 C 0.02083 0.12352 0.02466 0.12584 0.02935 0.12653 C 0.03473 0.12653 0.03907 0.12352 0.03907 0.12027 C 0.03907 0.1168 0.03473 0.11309 0.02935 0.11309 C 0.02657 0.11309 0.02413 0.11379 0.02257 0.11494 C 0.01997 0.1161 0.01858 0.11935 0.01858 0.12236 C 0.01858 0.12352 0.0191 0.12537 0.0198 0.12653 C 0.02153 0.13024 0.02517 0.13209 0.02917 0.13279 C 0.03403 0.13279 0.03785 0.13024 0.03785 0.12723 C 0.03785 0.12352 0.03403 0.12097 0.02935 0.12027 C 0.02691 0.12027 0.02466 0.12097 0.0231 0.12236 C 0.02083 0.12352 0.01945 0.12584 0.01945 0.12908 C 0.01945 0.13024 0.01997 0.1314 0.02066 0.13279 " pathEditMode="relative" rAng="0" ptsTypes="fffffffffffffffffffffffffffffffffffffffffffffffffffffffffffffffffff">
                                      <p:cBhvr>
                                        <p:cTn id="24" dur="3000" spd="-100000" fill="hold"/>
                                        <p:tgtEl>
                                          <p:spTgt spid="33801"/>
                                        </p:tgtEl>
                                        <p:attrNameLst>
                                          <p:attrName>ppt_x</p:attrName>
                                          <p:attrName>ppt_y</p:attrName>
                                        </p:attrNameLst>
                                      </p:cBhvr>
                                      <p:rCtr x="2778" y="6443"/>
                                    </p:animMotion>
                                  </p:childTnLst>
                                </p:cTn>
                              </p:par>
                            </p:childTnLst>
                          </p:cTn>
                        </p:par>
                        <p:par>
                          <p:cTn id="25" fill="hold" nodeType="afterGroup">
                            <p:stCondLst>
                              <p:cond delay="12000"/>
                            </p:stCondLst>
                            <p:childTnLst>
                              <p:par>
                                <p:cTn id="26" presetID="1" presetClass="entr" presetSubtype="0"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childTnLst>
                                </p:cTn>
                              </p:par>
                            </p:childTnLst>
                          </p:cTn>
                        </p:par>
                        <p:par>
                          <p:cTn id="28" fill="hold" nodeType="afterGroup">
                            <p:stCondLst>
                              <p:cond delay="12000"/>
                            </p:stCondLst>
                            <p:childTnLst>
                              <p:par>
                                <p:cTn id="29" presetID="52" presetClass="path" presetSubtype="0" accel="50000" decel="50000" fill="hold" nodeType="afterEffect">
                                  <p:stCondLst>
                                    <p:cond delay="0"/>
                                  </p:stCondLst>
                                  <p:childTnLst>
                                    <p:animMotion origin="layout" path="M -0.0625 -0.0051 C -0.06302 0.00047 -0.02448 0.00533 0.02413 0.00556 C 0.06285 0.00603 0.09444 0.00325 0.09531 -1.55272E-6 C 0.09531 -0.00324 0.06406 -0.00649 0.02483 -0.00649 C 0.00521 -0.00649 -0.0125 -0.00626 -0.02517 -0.0051 C -0.04358 -0.00347 -0.05434 -0.00116 -0.05434 0.00186 C -0.05434 0.00325 -0.05104 0.00487 -0.04531 0.00626 C -0.03212 0.00904 -0.00608 0.01113 0.02361 0.01136 C 0.05833 0.01182 0.0868 0.00927 0.0868 0.00649 C 0.08767 0.00325 0.05903 0.0007 0.02413 0.00023 C 0.0066 0.00023 -0.00938 0.0007 -0.02136 0.00162 C -0.03733 0.00301 -0.0474 0.00556 -0.0474 0.00788 C -0.0474 0.00927 -0.04427 0.01066 -0.03906 0.01205 C -0.02691 0.01437 -0.00434 0.01646 0.02292 0.01669 C 0.05469 0.01692 0.08003 0.0146 0.08003 0.01205 C 0.08055 0.00927 0.05521 0.00695 0.02361 0.00672 C 0.00764 0.00649 -0.00677 0.00695 -0.01754 0.00765 C -0.03212 0.00904 -0.04028 0.01113 -0.04028 0.01344 C -0.04028 0.0146 -0.03785 0.01599 -0.03351 0.01715 C -0.02257 0.01924 -0.00174 0.02109 0.02239 0.02132 C 0.05087 0.02132 0.07361 0.01947 0.07361 0.01715 C 0.07361 0.0146 0.05139 0.01228 0.02292 0.01228 C 0.00903 0.01228 -0.00434 0.01275 -0.01372 0.01321 C -0.02691 0.01437 -0.03472 0.01646 -0.03524 0.01831 C -0.03524 0.01947 -0.03212 0.02063 -0.02847 0.02155 C -0.01892 0.02364 1.11111E-6 0.02526 0.0217 0.02526 C 0.04705 0.02549 0.06788 0.02387 0.06788 0.02179 C 0.06858 0.01947 0.04757 0.01761 0.02239 0.01738 C 0.00972 0.01738 -0.00243 0.01761 -0.01059 0.01831 C -0.02257 0.01924 -0.02951 0.02109 -0.02951 0.02294 C -0.02951 0.02387 -0.02761 0.0248 -0.02396 0.02573 C -0.01511 0.02758 0.00156 0.02897 0.02101 0.0292 C 0.04444 0.0292 0.06285 0.02781 0.06285 0.02596 C 0.06354 0.02387 0.04514 0.02202 0.0217 0.02202 C 0.01024 0.02202 1.11111E-6 0.02202 -0.00747 0.02294 C -0.01823 0.02364 -0.02448 0.02526 -0.02448 0.02712 C -0.02448 0.02781 -0.02257 0.02851 -0.01945 0.02943 C -0.01181 0.03129 0.0033 0.03221 0.02101 0.03268 C 0.04201 0.03268 0.05833 0.03152 0.05833 0.02943 C 0.05833 0.02781 0.04271 0.02619 0.0217 0.02619 C 0.01094 0.02596 0.00156 0.02642 -0.00556 0.02688 C -0.01511 0.02758 -0.02083 0.02897 -0.02083 0.03059 C -0.02083 0.03152 -0.01892 0.03221 -0.0158 0.03268 C -0.00868 0.0343 0.00521 0.03546 0.02049 0.03569 C 0.03941 0.03592 0.05469 0.03453 0.05469 0.03314 C 0.05469 0.03129 0.03941 0.0299 0.02101 0.02967 C 0.01215 0.02967 0.0033 0.0299 -0.00313 0.03059 C -0.01181 0.03129 -0.01701 0.03221 -0.01701 0.03384 C -0.01701 0.03453 -0.01511 0.03523 -0.0125 0.03592 C -0.00608 0.03731 0.0059 0.03824 0.02049 0.03824 C 0.0368 0.03847 0.05087 0.03755 0.05087 0.03592 C 0.05087 0.03453 0.0375 0.03314 0.02049 0.03314 C 0.01267 0.03314 0.00469 0.03314 -0.00104 0.03361 C -0.00868 0.03453 -0.0132 0.03569 -0.0132 0.03685 C -0.0132 0.03755 -0.01181 0.03801 -0.00938 0.03847 C -0.00365 0.03986 0.00712 0.04079 0.02049 0.04102 C 0.03559 0.04102 0.04757 0.03986 0.04757 0.0387 C 0.04757 0.03755 0.03559 0.03615 0.02049 0.03615 C 0.01267 0.03615 0.0059 0.03639 0.00156 0.03685 C -0.00608 0.03731 -0.0099 0.03824 -0.0099 0.0394 C -0.0099 0.03986 -0.00868 0.04056 -0.00677 0.04102 C -0.00174 0.04241 0.00833 0.04288 0.01979 0.04334 C 0.03385 0.04334 0.04444 0.04241 0.04444 0.04125 C 0.04444 0.03986 0.03385 0.03894 0.02049 0.0387 C 0.01354 0.0387 0.00712 0.03894 0.00278 0.0394 C -0.00365 0.03986 -0.00747 0.04079 -0.00747 0.04195 C -0.00747 0.04241 -0.00608 0.04288 -0.00434 0.04334 " pathEditMode="relative" rAng="0" ptsTypes="fffffffffffffffffffffffffffffffffffffffffffffffffffffffffffffffffff">
                                      <p:cBhvr>
                                        <p:cTn id="30" dur="3000" spd="-100000" fill="hold"/>
                                        <p:tgtEl>
                                          <p:spTgt spid="3"/>
                                        </p:tgtEl>
                                        <p:attrNameLst>
                                          <p:attrName>ppt_x</p:attrName>
                                          <p:attrName>ppt_y</p:attrName>
                                        </p:attrNameLst>
                                      </p:cBhvr>
                                      <p:rCtr x="7865" y="2341"/>
                                    </p:animMotion>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par>
                          <p:cTn id="35" fill="hold" nodeType="afterGroup">
                            <p:stCondLst>
                              <p:cond delay="0"/>
                            </p:stCondLst>
                            <p:childTnLst>
                              <p:par>
                                <p:cTn id="36" presetID="1" presetClass="entr" presetSubtype="0" fill="hold" grpId="0" nodeType="afterEffect">
                                  <p:stCondLst>
                                    <p:cond delay="0"/>
                                  </p:stCondLst>
                                  <p:childTnLst>
                                    <p:set>
                                      <p:cBhvr>
                                        <p:cTn id="37" dur="1" fill="hold">
                                          <p:stCondLst>
                                            <p:cond delay="0"/>
                                          </p:stCondLst>
                                        </p:cTn>
                                        <p:tgtEl>
                                          <p:spTgt spid="33814"/>
                                        </p:tgtEl>
                                        <p:attrNameLst>
                                          <p:attrName>style.visibility</p:attrName>
                                        </p:attrNameLst>
                                      </p:cBhvr>
                                      <p:to>
                                        <p:strVal val="visible"/>
                                      </p:to>
                                    </p:set>
                                  </p:childTnLst>
                                </p:cTn>
                              </p:par>
                            </p:childTnLst>
                          </p:cTn>
                        </p:par>
                        <p:par>
                          <p:cTn id="38" fill="hold" nodeType="afterGroup">
                            <p:stCondLst>
                              <p:cond delay="0"/>
                            </p:stCondLst>
                            <p:childTnLst>
                              <p:par>
                                <p:cTn id="39" presetID="64" presetClass="path" presetSubtype="0" accel="50000" decel="50000" fill="hold" grpId="1" nodeType="afterEffect">
                                  <p:stCondLst>
                                    <p:cond delay="0"/>
                                  </p:stCondLst>
                                  <p:childTnLst>
                                    <p:animMotion origin="layout" path="M -0.00382 0.50452 L -0.00382 -0.10521 " pathEditMode="relative" rAng="0" ptsTypes="AA">
                                      <p:cBhvr>
                                        <p:cTn id="40" dur="5000" fill="hold"/>
                                        <p:tgtEl>
                                          <p:spTgt spid="33814"/>
                                        </p:tgtEl>
                                        <p:attrNameLst>
                                          <p:attrName>ppt_x</p:attrName>
                                          <p:attrName>ppt_y</p:attrName>
                                        </p:attrNameLst>
                                      </p:cBhvr>
                                      <p:rCtr x="0" y="-30498"/>
                                    </p:animMotion>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nodeType="clickEffect">
                                  <p:stCondLst>
                                    <p:cond delay="0"/>
                                  </p:stCondLst>
                                  <p:childTnLst>
                                    <p:set>
                                      <p:cBhvr>
                                        <p:cTn id="44" dur="1" fill="hold">
                                          <p:stCondLst>
                                            <p:cond delay="0"/>
                                          </p:stCondLst>
                                        </p:cTn>
                                        <p:tgtEl>
                                          <p:spTgt spid="5"/>
                                        </p:tgtEl>
                                        <p:attrNameLst>
                                          <p:attrName>style.visibility</p:attrName>
                                        </p:attrNameLst>
                                      </p:cBhvr>
                                      <p:to>
                                        <p:strVal val="visible"/>
                                      </p:to>
                                    </p:set>
                                  </p:childTnLst>
                                </p:cTn>
                              </p:par>
                            </p:childTnLst>
                          </p:cTn>
                        </p:par>
                        <p:par>
                          <p:cTn id="45" fill="hold" nodeType="afterGroup">
                            <p:stCondLst>
                              <p:cond delay="0"/>
                            </p:stCondLst>
                            <p:childTnLst>
                              <p:par>
                                <p:cTn id="46" presetID="18" presetClass="entr" presetSubtype="6" fill="hold" grpId="0" nodeType="afterEffect">
                                  <p:stCondLst>
                                    <p:cond delay="0"/>
                                  </p:stCondLst>
                                  <p:childTnLst>
                                    <p:set>
                                      <p:cBhvr>
                                        <p:cTn id="47" dur="1" fill="hold">
                                          <p:stCondLst>
                                            <p:cond delay="0"/>
                                          </p:stCondLst>
                                        </p:cTn>
                                        <p:tgtEl>
                                          <p:spTgt spid="33843"/>
                                        </p:tgtEl>
                                        <p:attrNameLst>
                                          <p:attrName>style.visibility</p:attrName>
                                        </p:attrNameLst>
                                      </p:cBhvr>
                                      <p:to>
                                        <p:strVal val="visible"/>
                                      </p:to>
                                    </p:set>
                                    <p:animEffect transition="in" filter="strips(downRight)">
                                      <p:cBhvr>
                                        <p:cTn id="48" dur="3000"/>
                                        <p:tgtEl>
                                          <p:spTgt spid="33843"/>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nodeType="clickEffect">
                                  <p:stCondLst>
                                    <p:cond delay="0"/>
                                  </p:stCondLst>
                                  <p:childTnLst>
                                    <p:set>
                                      <p:cBhvr>
                                        <p:cTn id="52" dur="1" fill="hold">
                                          <p:stCondLst>
                                            <p:cond delay="0"/>
                                          </p:stCondLst>
                                        </p:cTn>
                                        <p:tgtEl>
                                          <p:spTgt spid="6"/>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3817"/>
                                        </p:tgtEl>
                                        <p:attrNameLst>
                                          <p:attrName>style.visibility</p:attrName>
                                        </p:attrNameLst>
                                      </p:cBhvr>
                                      <p:to>
                                        <p:strVal val="visible"/>
                                      </p:to>
                                    </p:set>
                                  </p:childTnLst>
                                </p:cTn>
                              </p:par>
                            </p:childTnLst>
                          </p:cTn>
                        </p:par>
                        <p:par>
                          <p:cTn id="57" fill="hold" nodeType="afterGroup">
                            <p:stCondLst>
                              <p:cond delay="0"/>
                            </p:stCondLst>
                            <p:childTnLst>
                              <p:par>
                                <p:cTn id="58" presetID="5" presetClass="entr" presetSubtype="5" fill="hold" nodeType="after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checkerboard(down)">
                                      <p:cBhvr>
                                        <p:cTn id="60" dur="3000"/>
                                        <p:tgtEl>
                                          <p:spTgt spid="10"/>
                                        </p:tgtEl>
                                      </p:cBhvr>
                                    </p:animEffect>
                                  </p:childTnLst>
                                </p:cTn>
                              </p:par>
                            </p:childTnLst>
                          </p:cTn>
                        </p:par>
                        <p:par>
                          <p:cTn id="61" fill="hold" nodeType="afterGroup">
                            <p:stCondLst>
                              <p:cond delay="3000"/>
                            </p:stCondLst>
                            <p:childTnLst>
                              <p:par>
                                <p:cTn id="62" presetID="1" presetClass="entr" presetSubtype="0"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childTnLst>
                                </p:cTn>
                              </p:par>
                            </p:childTnLst>
                          </p:cTn>
                        </p:par>
                        <p:par>
                          <p:cTn id="64" fill="hold" nodeType="afterGroup">
                            <p:stCondLst>
                              <p:cond delay="3000"/>
                            </p:stCondLst>
                            <p:childTnLst>
                              <p:par>
                                <p:cTn id="65" presetID="9" presetClass="entr" presetSubtype="0" fill="hold"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dissolve">
                                      <p:cBhvr>
                                        <p:cTn id="67" dur="3000"/>
                                        <p:tgtEl>
                                          <p:spTgt spid="9"/>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1" presetClass="entr" presetSubtype="0" fill="hold" nodeType="clickEffect">
                                  <p:stCondLst>
                                    <p:cond delay="0"/>
                                  </p:stCondLst>
                                  <p:childTnLst>
                                    <p:set>
                                      <p:cBhvr>
                                        <p:cTn id="71" dur="1" fill="hold">
                                          <p:stCondLst>
                                            <p:cond delay="0"/>
                                          </p:stCondLst>
                                        </p:cTn>
                                        <p:tgtEl>
                                          <p:spTgt spid="8"/>
                                        </p:tgtEl>
                                        <p:attrNameLst>
                                          <p:attrName>style.visibility</p:attrName>
                                        </p:attrNameLst>
                                      </p:cBhvr>
                                      <p:to>
                                        <p:strVal val="visible"/>
                                      </p:to>
                                    </p:set>
                                  </p:childTnLst>
                                </p:cTn>
                              </p:par>
                            </p:childTnLst>
                          </p:cTn>
                        </p:par>
                      </p:childTnLst>
                    </p:cTn>
                  </p:par>
                  <p:par>
                    <p:cTn id="72" fill="hold" nodeType="clickPar">
                      <p:stCondLst>
                        <p:cond delay="indefinite"/>
                      </p:stCondLst>
                      <p:childTnLst>
                        <p:par>
                          <p:cTn id="73" fill="hold" nodeType="withGroup">
                            <p:stCondLst>
                              <p:cond delay="0"/>
                            </p:stCondLst>
                            <p:childTnLst>
                              <p:par>
                                <p:cTn id="74" presetID="18" presetClass="entr" presetSubtype="9" fill="hold" grpId="0" nodeType="clickEffect">
                                  <p:stCondLst>
                                    <p:cond delay="0"/>
                                  </p:stCondLst>
                                  <p:childTnLst>
                                    <p:set>
                                      <p:cBhvr>
                                        <p:cTn id="75" dur="1" fill="hold">
                                          <p:stCondLst>
                                            <p:cond delay="0"/>
                                          </p:stCondLst>
                                        </p:cTn>
                                        <p:tgtEl>
                                          <p:spTgt spid="33846"/>
                                        </p:tgtEl>
                                        <p:attrNameLst>
                                          <p:attrName>style.visibility</p:attrName>
                                        </p:attrNameLst>
                                      </p:cBhvr>
                                      <p:to>
                                        <p:strVal val="visible"/>
                                      </p:to>
                                    </p:set>
                                    <p:animEffect transition="in" filter="strips(upLeft)">
                                      <p:cBhvr>
                                        <p:cTn id="76" dur="3000"/>
                                        <p:tgtEl>
                                          <p:spTgt spid="33846"/>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1" presetClass="entr" presetSubtype="0" fill="hold" nodeType="clickEffect">
                                  <p:stCondLst>
                                    <p:cond delay="0"/>
                                  </p:stCondLst>
                                  <p:childTnLst>
                                    <p:set>
                                      <p:cBhvr>
                                        <p:cTn id="80" dur="1" fill="hold">
                                          <p:stCondLst>
                                            <p:cond delay="0"/>
                                          </p:stCondLst>
                                        </p:cTn>
                                        <p:tgtEl>
                                          <p:spTgt spid="7"/>
                                        </p:tgtEl>
                                        <p:attrNameLst>
                                          <p:attrName>style.visibility</p:attrName>
                                        </p:attrNameLst>
                                      </p:cBhvr>
                                      <p:to>
                                        <p:strVal val="visible"/>
                                      </p:to>
                                    </p:set>
                                  </p:childTnLst>
                                </p:cTn>
                              </p:par>
                            </p:childTnLst>
                          </p:cTn>
                        </p:par>
                        <p:par>
                          <p:cTn id="81" fill="hold" nodeType="afterGroup">
                            <p:stCondLst>
                              <p:cond delay="0"/>
                            </p:stCondLst>
                            <p:childTnLst>
                              <p:par>
                                <p:cTn id="82" presetID="1" presetClass="entr" presetSubtype="0" fill="hold" grpId="0" nodeType="afterEffect">
                                  <p:stCondLst>
                                    <p:cond delay="3000"/>
                                  </p:stCondLst>
                                  <p:childTnLst>
                                    <p:set>
                                      <p:cBhvr>
                                        <p:cTn id="83" dur="1" fill="hold">
                                          <p:stCondLst>
                                            <p:cond delay="0"/>
                                          </p:stCondLst>
                                        </p:cTn>
                                        <p:tgtEl>
                                          <p:spTgt spid="338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01" grpId="0" animBg="1"/>
      <p:bldP spid="33801" grpId="1" animBg="1"/>
      <p:bldP spid="33802" grpId="0" animBg="1"/>
      <p:bldP spid="33802" grpId="1" animBg="1"/>
      <p:bldP spid="33804" grpId="0" animBg="1"/>
      <p:bldP spid="33804" grpId="1" animBg="1"/>
      <p:bldP spid="33814" grpId="0" animBg="1"/>
      <p:bldP spid="33814" grpId="1" animBg="1"/>
      <p:bldP spid="33817" grpId="0" animBg="1"/>
      <p:bldP spid="33843" grpId="0" animBg="1"/>
      <p:bldP spid="33846" grpId="0" animBg="1"/>
      <p:bldP spid="3385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760</Words>
  <Application>Microsoft Office PowerPoint</Application>
  <PresentationFormat>On-screen Show (4:3)</PresentationFormat>
  <Paragraphs>211</Paragraphs>
  <Slides>27</Slides>
  <Notes>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29" baseType="lpstr">
      <vt:lpstr>Office Theme</vt:lpstr>
      <vt:lpstr>Bitmap Image</vt:lpstr>
      <vt:lpstr>PowerPoint Presentation</vt:lpstr>
      <vt:lpstr>PowerPoint Presentation</vt:lpstr>
      <vt:lpstr>Some new key words volcanoes </vt:lpstr>
      <vt:lpstr>What is a volcano?</vt:lpstr>
      <vt:lpstr>How do volcanoes form?</vt:lpstr>
      <vt:lpstr>Volcano erupts</vt:lpstr>
      <vt:lpstr>Volcano builds up </vt:lpstr>
      <vt:lpstr>Volcano formed</vt:lpstr>
      <vt:lpstr>PowerPoint Presentation</vt:lpstr>
      <vt:lpstr>PowerPoint Presentation</vt:lpstr>
      <vt:lpstr>PowerPoint Presentation</vt:lpstr>
      <vt:lpstr>Key words.</vt:lpstr>
      <vt:lpstr>Test!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Answers </vt:lpstr>
      <vt:lpstr>PowerPoint Presentation</vt:lpstr>
      <vt:lpstr>PowerPoint Presentation</vt:lpstr>
      <vt:lpstr>PowerPoint Presentation</vt:lpstr>
      <vt:lpstr>PowerPoint Presentation</vt:lpstr>
    </vt:vector>
  </TitlesOfParts>
  <Company>Rainham Mark Grammar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dc:creator>
  <cp:lastModifiedBy>Jo</cp:lastModifiedBy>
  <cp:revision>1</cp:revision>
  <dcterms:created xsi:type="dcterms:W3CDTF">2012-11-27T14:24:43Z</dcterms:created>
  <dcterms:modified xsi:type="dcterms:W3CDTF">2012-11-27T14:30:22Z</dcterms:modified>
</cp:coreProperties>
</file>